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  <p:sldMasterId id="2147483697" r:id="rId5"/>
  </p:sldMasterIdLst>
  <p:notesMasterIdLst>
    <p:notesMasterId r:id="rId80"/>
  </p:notesMasterIdLst>
  <p:handoutMasterIdLst>
    <p:handoutMasterId r:id="rId81"/>
  </p:handoutMasterIdLst>
  <p:sldIdLst>
    <p:sldId id="283" r:id="rId6"/>
    <p:sldId id="312" r:id="rId7"/>
    <p:sldId id="285" r:id="rId8"/>
    <p:sldId id="322" r:id="rId9"/>
    <p:sldId id="291" r:id="rId10"/>
    <p:sldId id="289" r:id="rId11"/>
    <p:sldId id="290" r:id="rId12"/>
    <p:sldId id="323" r:id="rId13"/>
    <p:sldId id="320" r:id="rId14"/>
    <p:sldId id="321" r:id="rId15"/>
    <p:sldId id="286" r:id="rId16"/>
    <p:sldId id="287" r:id="rId17"/>
    <p:sldId id="292" r:id="rId18"/>
    <p:sldId id="288" r:id="rId19"/>
    <p:sldId id="315" r:id="rId20"/>
    <p:sldId id="324" r:id="rId21"/>
    <p:sldId id="357" r:id="rId22"/>
    <p:sldId id="356" r:id="rId23"/>
    <p:sldId id="358" r:id="rId24"/>
    <p:sldId id="359" r:id="rId25"/>
    <p:sldId id="360" r:id="rId26"/>
    <p:sldId id="293" r:id="rId27"/>
    <p:sldId id="294" r:id="rId28"/>
    <p:sldId id="295" r:id="rId29"/>
    <p:sldId id="297" r:id="rId30"/>
    <p:sldId id="298" r:id="rId31"/>
    <p:sldId id="300" r:id="rId32"/>
    <p:sldId id="302" r:id="rId33"/>
    <p:sldId id="301" r:id="rId34"/>
    <p:sldId id="304" r:id="rId35"/>
    <p:sldId id="325" r:id="rId36"/>
    <p:sldId id="305" r:id="rId37"/>
    <p:sldId id="326" r:id="rId38"/>
    <p:sldId id="306" r:id="rId39"/>
    <p:sldId id="307" r:id="rId40"/>
    <p:sldId id="303" r:id="rId41"/>
    <p:sldId id="308" r:id="rId42"/>
    <p:sldId id="327" r:id="rId43"/>
    <p:sldId id="309" r:id="rId44"/>
    <p:sldId id="310" r:id="rId45"/>
    <p:sldId id="311" r:id="rId46"/>
    <p:sldId id="313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5" r:id="rId74"/>
    <p:sldId id="354" r:id="rId75"/>
    <p:sldId id="317" r:id="rId76"/>
    <p:sldId id="318" r:id="rId77"/>
    <p:sldId id="319" r:id="rId78"/>
    <p:sldId id="314" r:id="rId79"/>
  </p:sldIdLst>
  <p:sldSz cx="9144000" cy="6858000" type="screen4x3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0" autoAdjust="0"/>
    <p:restoredTop sz="86385" autoAdjust="0"/>
  </p:normalViewPr>
  <p:slideViewPr>
    <p:cSldViewPr>
      <p:cViewPr varScale="1">
        <p:scale>
          <a:sx n="74" d="100"/>
          <a:sy n="74" d="100"/>
        </p:scale>
        <p:origin x="1829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35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presProps" Target="presProp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486" cy="494762"/>
          </a:xfrm>
          <a:prstGeom prst="rect">
            <a:avLst/>
          </a:prstGeom>
        </p:spPr>
        <p:txBody>
          <a:bodyPr vert="horz" lIns="88093" tIns="44047" rIns="88093" bIns="440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496" y="1"/>
            <a:ext cx="2944486" cy="494762"/>
          </a:xfrm>
          <a:prstGeom prst="rect">
            <a:avLst/>
          </a:prstGeom>
        </p:spPr>
        <p:txBody>
          <a:bodyPr vert="horz" lIns="88093" tIns="44047" rIns="88093" bIns="44047" rtlCol="0"/>
          <a:lstStyle>
            <a:lvl1pPr algn="r">
              <a:defRPr sz="1200"/>
            </a:lvl1pPr>
          </a:lstStyle>
          <a:p>
            <a:fld id="{41B7F335-43CC-456F-B5C3-BD16F2CAAB07}" type="datetimeFigureOut">
              <a:rPr lang="en-GB" smtClean="0"/>
              <a:t>21/09/2018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701"/>
            <a:ext cx="2944486" cy="494762"/>
          </a:xfrm>
          <a:prstGeom prst="rect">
            <a:avLst/>
          </a:prstGeom>
        </p:spPr>
        <p:txBody>
          <a:bodyPr vert="horz" lIns="88093" tIns="44047" rIns="88093" bIns="440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496" y="9409701"/>
            <a:ext cx="2944486" cy="494762"/>
          </a:xfrm>
          <a:prstGeom prst="rect">
            <a:avLst/>
          </a:prstGeom>
        </p:spPr>
        <p:txBody>
          <a:bodyPr vert="horz" lIns="88093" tIns="44047" rIns="88093" bIns="44047" rtlCol="0" anchor="b"/>
          <a:lstStyle>
            <a:lvl1pPr algn="r">
              <a:defRPr sz="1200"/>
            </a:lvl1pPr>
          </a:lstStyle>
          <a:p>
            <a:fld id="{7C7D2A02-A182-4CCE-82D0-157B5DB1A7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7967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283" cy="495300"/>
          </a:xfrm>
          <a:prstGeom prst="rect">
            <a:avLst/>
          </a:prstGeom>
        </p:spPr>
        <p:txBody>
          <a:bodyPr vert="horz" lIns="95423" tIns="47711" rIns="95423" bIns="4771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1"/>
            <a:ext cx="2944283" cy="495300"/>
          </a:xfrm>
          <a:prstGeom prst="rect">
            <a:avLst/>
          </a:prstGeom>
        </p:spPr>
        <p:txBody>
          <a:bodyPr vert="horz" lIns="95423" tIns="47711" rIns="95423" bIns="47711" rtlCol="0"/>
          <a:lstStyle>
            <a:lvl1pPr algn="r">
              <a:defRPr sz="1300"/>
            </a:lvl1pPr>
          </a:lstStyle>
          <a:p>
            <a:fld id="{0DAB74CB-9F6E-4BAB-97E3-C77662C4A560}" type="datetimeFigureOut">
              <a:rPr lang="en-US" smtClean="0"/>
              <a:pPr/>
              <a:t>9/21/2018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23" tIns="47711" rIns="95423" bIns="4771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5423" tIns="47711" rIns="95423" bIns="4771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5423" tIns="47711" rIns="95423" bIns="4771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5423" tIns="47711" rIns="95423" bIns="47711" rtlCol="0" anchor="b"/>
          <a:lstStyle>
            <a:lvl1pPr algn="r">
              <a:defRPr sz="1300"/>
            </a:lvl1pPr>
          </a:lstStyle>
          <a:p>
            <a:fld id="{FC1DC9C5-51BC-4F30-9674-0602E7A0ADD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0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DC9C5-51BC-4F30-9674-0602E7A0ADD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1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DC9C5-51BC-4F30-9674-0602E7A0ADD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04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DC9C5-51BC-4F30-9674-0602E7A0ADD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01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DC9C5-51BC-4F30-9674-0602E7A0ADD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40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DC9C5-51BC-4F30-9674-0602E7A0ADD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95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DC9C5-51BC-4F30-9674-0602E7A0ADD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044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ILP:</a:t>
            </a:r>
            <a:r>
              <a:rPr lang="en-GB" baseline="0" dirty="0"/>
              <a:t> Instruction Level Parallelism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DC9C5-51BC-4F30-9674-0602E7A0ADD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70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DC9C5-51BC-4F30-9674-0602E7A0ADDE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18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16045-3165-409E-9693-9DF7E7FFA33D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1AF1-C7D7-478B-9C92-DE1FA932B869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7FE2-B570-4F05-A8F2-EB218F1ED0AF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411B-7181-4860-AAEA-7D87A7F6722A}" type="datetime1">
              <a:rPr lang="en-US" smtClean="0"/>
              <a:t>9/21/2018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19E461D-98F1-4B8B-80D6-419FC50DB7A5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79161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81C8-99FF-4293-870E-FD5DA3C23151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962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178F33-E6C0-4494-99B5-CF3BB770F613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19483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E826E-AA71-44D9-B0C1-CD7A2C5DDD9A}" type="datetime1">
              <a:rPr lang="en-US" smtClean="0"/>
              <a:t>9/21/2018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11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CC221-1DD0-4FD4-8844-393866D0E9D5}" type="datetime1">
              <a:rPr lang="en-US" smtClean="0"/>
              <a:t>9/21/2018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433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C093-D0A6-44FE-923A-A4D99D6E8F0E}" type="datetime1">
              <a:rPr lang="en-US" smtClean="0"/>
              <a:t>9/21/2018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89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264A-AC10-4DEC-A727-25C642C77B84}" type="datetime1">
              <a:rPr lang="en-US" smtClean="0"/>
              <a:t>9/21/2018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58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109CD-ACA4-4FD0-89C4-B7AC9F00A643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429142-EBD2-4B68-8B51-9B7EF64B27C3}" type="datetime1">
              <a:rPr lang="en-US" smtClean="0"/>
              <a:t>9/21/2018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3492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909B18-CF3D-4BBE-A495-DC5EBE4AE8F4}" type="datetime1">
              <a:rPr lang="en-US" smtClean="0"/>
              <a:t>9/21/2018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934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746E-1E12-4CA9-B80F-B695658B55AD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648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B7EC-C3C0-471B-825B-04BE53B2717C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8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3116-321A-472A-A9FD-B74FC86A2452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EFE20-A694-47DC-88A9-2B0C19626915}" type="datetime1">
              <a:rPr lang="en-US" smtClean="0"/>
              <a:t>9/21/2018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82AF7-DAD4-4DEC-8C36-E4E145D2E996}" type="datetime1">
              <a:rPr lang="en-US" smtClean="0"/>
              <a:t>9/21/2018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8EE0F-084F-4C7D-A82E-94155E20147E}" type="datetime1">
              <a:rPr lang="en-US" smtClean="0"/>
              <a:t>9/21/2018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BF0C-73CF-4F15-A6C4-1726CF9581FD}" type="datetime1">
              <a:rPr lang="en-US" smtClean="0"/>
              <a:t>9/21/2018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49A8-CE59-4B6B-9029-7FBF5BE61C1D}" type="datetime1">
              <a:rPr lang="en-US" smtClean="0"/>
              <a:t>9/21/2018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8928-9123-4574-B59B-00A947DDC6FE}" type="datetime1">
              <a:rPr lang="en-US" smtClean="0"/>
              <a:t>9/21/2018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F032F-2E0D-44FF-B58A-09C91CDBF911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97E40-0209-4CAE-8077-F9D146A6EB7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C622B7A-5CCA-46E0-8ECA-FACE8974B37F}" type="datetime1">
              <a:rPr lang="en-US" smtClean="0"/>
              <a:t>9/21/2018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C291E1F3-FEC6-417D-8352-A3FF5DE1A1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402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36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5184">
          <p15:clr>
            <a:srgbClr val="F26B43"/>
          </p15:clr>
        </p15:guide>
        <p15:guide id="10" pos="702">
          <p15:clr>
            <a:srgbClr val="F26B43"/>
          </p15:clr>
        </p15:guide>
        <p15:guide id="11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.varghese@qub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blessonv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b.ac.uk/directorates/InformationServices/Services/HighPerformanceComput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youtu.be/XIiq7LUX7uo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youtu.be/-P28LKWTzrI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top500.org/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youtu.be/uWNCCkmmYtI" TargetMode="External"/><Relationship Id="rId4" Type="http://schemas.openxmlformats.org/officeDocument/2006/relationships/hyperlink" Target="https://youtu.be/ToJd7B1DywM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top500.org/project/linpack/" TargetMode="Externa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500.org/green500/resources/eehpc-wg-power-measurement-methology/" TargetMode="External"/><Relationship Id="rId2" Type="http://schemas.openxmlformats.org/officeDocument/2006/relationships/hyperlink" Target="https://www.top500.org/green500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b.varghese@qub.ac.uk" TargetMode="Externa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xascaleproject.org/" TargetMode="External"/><Relationship Id="rId2" Type="http://schemas.openxmlformats.org/officeDocument/2006/relationships/hyperlink" Target="http://www.hpcwire.com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cience.energy.gov/~/media/ascr/ascac/pdf/reports/Exascale_subcommittee_report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tw.ca/publications/concurrency-ddj.htm" TargetMode="External"/><Relationship Id="rId2" Type="http://schemas.openxmlformats.org/officeDocument/2006/relationships/hyperlink" Target="https://cacm.acm.org/magazines/2015/7/188732-exascale-computing-and-big-data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acm.acm.org/magazines/2009/10/42368-a-view-of-the-parallel-computing-landscape/fulltext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BpgAHBZgec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KXbvhkzBU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youtu.be/oppvwEzlwuA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klabs.org/DEI/Processor/shuttle/shuttle_primary_computer_system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Ct78ImZLck" TargetMode="External"/><Relationship Id="rId2" Type="http://schemas.openxmlformats.org/officeDocument/2006/relationships/hyperlink" Target="https://youtu.be/eVRdfl4zxfI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youtu.be/ejv9OTfF1qI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6X7bvQE1wiE" TargetMode="Externa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5KTIi3o7Fw" TargetMode="External"/><Relationship Id="rId2" Type="http://schemas.openxmlformats.org/officeDocument/2006/relationships/hyperlink" Target="https://youtu.be/6r5FJLqcdqY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xH93LTSOF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youtu.be/KAfiOjGUl6o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s.boisestate.edu/~amit/teaching/430/handouts/ep-handout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NQgusbOsBM" TargetMode="Externa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SvNkdTzUng" TargetMode="External"/><Relationship Id="rId2" Type="http://schemas.openxmlformats.org/officeDocument/2006/relationships/hyperlink" Target="https://youtu.be/j-MO-6nUi3Y" TargetMode="Externa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5656" y="1988840"/>
            <a:ext cx="6264696" cy="2088232"/>
          </a:xfrm>
        </p:spPr>
        <p:txBody>
          <a:bodyPr>
            <a:noAutofit/>
          </a:bodyPr>
          <a:lstStyle/>
          <a:p>
            <a:r>
              <a:rPr lang="en-GB" sz="3200" b="1" dirty="0"/>
              <a:t>CSC4005</a:t>
            </a:r>
            <a:br>
              <a:rPr lang="en-GB" sz="3200" dirty="0"/>
            </a:br>
            <a:r>
              <a:rPr lang="en-GB" sz="2400" dirty="0"/>
              <a:t>High Performance Computing: Principles Of Parallel Programming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Lecture 1</a:t>
            </a:r>
            <a:br>
              <a:rPr lang="en-GB" sz="3200" dirty="0"/>
            </a:br>
            <a:r>
              <a:rPr lang="en-GB" sz="3200" dirty="0"/>
              <a:t>INTRO TO PARALLEL PROGRAMMING</a:t>
            </a: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600" y="4509120"/>
            <a:ext cx="7350640" cy="1680592"/>
          </a:xfrm>
        </p:spPr>
        <p:txBody>
          <a:bodyPr/>
          <a:lstStyle/>
          <a:p>
            <a:r>
              <a:rPr lang="en-GB" dirty="0" err="1"/>
              <a:t>Blesson</a:t>
            </a:r>
            <a:r>
              <a:rPr lang="en-GB" dirty="0"/>
              <a:t> Varghese</a:t>
            </a:r>
          </a:p>
          <a:p>
            <a:r>
              <a:rPr lang="en-GB" dirty="0">
                <a:hlinkClick r:id="rId3"/>
              </a:rPr>
              <a:t>b.varghese@qub.ac.uk</a:t>
            </a:r>
            <a:endParaRPr lang="en-GB" dirty="0"/>
          </a:p>
          <a:p>
            <a:r>
              <a:rPr lang="en-GB" dirty="0">
                <a:hlinkClick r:id="rId4"/>
              </a:rPr>
              <a:t>www.blessonv.com</a:t>
            </a:r>
            <a:r>
              <a:rPr lang="en-GB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Deadlines for Final Project (50%)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Programming Project (40%):</a:t>
            </a:r>
          </a:p>
          <a:p>
            <a:pPr lvl="1"/>
            <a:r>
              <a:rPr lang="en-GB" dirty="0"/>
              <a:t>Available on: Mon, Oct 15, 09:00</a:t>
            </a:r>
          </a:p>
          <a:p>
            <a:pPr lvl="1"/>
            <a:r>
              <a:rPr lang="en-GB" dirty="0"/>
              <a:t>Deadline</a:t>
            </a:r>
            <a:r>
              <a:rPr lang="en-GB"/>
              <a:t>: Thu, Nov 29, </a:t>
            </a:r>
            <a:r>
              <a:rPr lang="en-GB" dirty="0"/>
              <a:t>23:59</a:t>
            </a:r>
          </a:p>
          <a:p>
            <a:pPr lvl="1"/>
            <a:r>
              <a:rPr lang="en-GB" dirty="0"/>
              <a:t>Assessment: Mon, Dec 3 (details to follow)</a:t>
            </a:r>
          </a:p>
          <a:p>
            <a:r>
              <a:rPr lang="en-GB" dirty="0"/>
              <a:t>Project Presentation (10%)</a:t>
            </a:r>
          </a:p>
          <a:p>
            <a:pPr lvl="1"/>
            <a:r>
              <a:rPr lang="en-GB" dirty="0"/>
              <a:t>Deadline: Fri, Dec 7, 23:59</a:t>
            </a:r>
          </a:p>
          <a:p>
            <a:pPr lvl="1"/>
            <a:r>
              <a:rPr lang="en-GB" dirty="0"/>
              <a:t>Presentation: Mon, Dec 10 (details to follow)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99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8700" y="2286000"/>
            <a:ext cx="4695428" cy="3581400"/>
          </a:xfrm>
        </p:spPr>
        <p:txBody>
          <a:bodyPr>
            <a:normAutofit/>
          </a:bodyPr>
          <a:lstStyle/>
          <a:p>
            <a:r>
              <a:rPr lang="en-GB" dirty="0"/>
              <a:t>We will aim to learn:</a:t>
            </a:r>
          </a:p>
          <a:p>
            <a:pPr lvl="1"/>
            <a:r>
              <a:rPr lang="en-GB" dirty="0"/>
              <a:t>Basic concepts and terminology</a:t>
            </a:r>
          </a:p>
          <a:p>
            <a:pPr lvl="1"/>
            <a:r>
              <a:rPr lang="en-GB" dirty="0"/>
              <a:t>Parallel computer memory architectures</a:t>
            </a:r>
          </a:p>
          <a:p>
            <a:pPr lvl="1"/>
            <a:r>
              <a:rPr lang="en-GB" dirty="0"/>
              <a:t>Parallel programming models</a:t>
            </a:r>
          </a:p>
          <a:p>
            <a:pPr lvl="1"/>
            <a:r>
              <a:rPr lang="en-GB" dirty="0"/>
              <a:t>Designing parallel programs </a:t>
            </a:r>
          </a:p>
          <a:p>
            <a:pPr lvl="1"/>
            <a:r>
              <a:rPr lang="en-GB" dirty="0"/>
              <a:t>Future directions in parallel programming</a:t>
            </a:r>
          </a:p>
        </p:txBody>
      </p:sp>
      <p:sp>
        <p:nvSpPr>
          <p:cNvPr id="5" name="AutoShape 4" descr="Image result for think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0" name="Picture 1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1" r="14992"/>
          <a:stretch/>
        </p:blipFill>
        <p:spPr bwMode="auto">
          <a:xfrm>
            <a:off x="5731384" y="2564904"/>
            <a:ext cx="2701604" cy="207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26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76872"/>
            <a:ext cx="4551412" cy="3744416"/>
          </a:xfrm>
        </p:spPr>
        <p:txBody>
          <a:bodyPr>
            <a:normAutofit/>
          </a:bodyPr>
          <a:lstStyle/>
          <a:p>
            <a:r>
              <a:rPr lang="en-GB" dirty="0"/>
              <a:t>The learning outcomes from this course will be:</a:t>
            </a:r>
          </a:p>
          <a:p>
            <a:pPr lvl="1"/>
            <a:r>
              <a:rPr lang="en-GB" dirty="0"/>
              <a:t>To understand the principles underpinning effective and efficient parallel programs. </a:t>
            </a:r>
          </a:p>
          <a:p>
            <a:pPr lvl="1"/>
            <a:r>
              <a:rPr lang="en-GB" dirty="0"/>
              <a:t>To understand those factors that influence performance. </a:t>
            </a:r>
          </a:p>
          <a:p>
            <a:pPr lvl="1"/>
            <a:r>
              <a:rPr lang="en-GB" dirty="0"/>
              <a:t>To appreciate current trends in parallel computing. </a:t>
            </a:r>
          </a:p>
          <a:p>
            <a:pPr lvl="1"/>
            <a:r>
              <a:rPr lang="en-GB" dirty="0"/>
              <a:t>To understand the basics of C, </a:t>
            </a:r>
            <a:r>
              <a:rPr lang="en-GB" dirty="0" err="1"/>
              <a:t>OpenMP</a:t>
            </a:r>
            <a:r>
              <a:rPr lang="en-GB" dirty="0"/>
              <a:t> and MPI. </a:t>
            </a:r>
          </a:p>
          <a:p>
            <a:endParaRPr lang="en-GB" dirty="0"/>
          </a:p>
        </p:txBody>
      </p:sp>
      <p:pic>
        <p:nvPicPr>
          <p:cNvPr id="4" name="Picture 10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492896"/>
            <a:ext cx="313108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54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132856"/>
            <a:ext cx="4027438" cy="3734544"/>
          </a:xfrm>
        </p:spPr>
        <p:txBody>
          <a:bodyPr/>
          <a:lstStyle/>
          <a:p>
            <a:r>
              <a:rPr lang="en-GB" dirty="0"/>
              <a:t>Lots of programming!</a:t>
            </a:r>
          </a:p>
          <a:p>
            <a:pPr lvl="1"/>
            <a:r>
              <a:rPr lang="en-GB" dirty="0"/>
              <a:t>Programming will be in C, using </a:t>
            </a:r>
            <a:r>
              <a:rPr lang="en-GB" dirty="0" err="1"/>
              <a:t>OpenMP</a:t>
            </a:r>
            <a:r>
              <a:rPr lang="en-GB" dirty="0"/>
              <a:t> and MPI</a:t>
            </a:r>
          </a:p>
          <a:p>
            <a:pPr lvl="1"/>
            <a:r>
              <a:rPr lang="en-GB" dirty="0"/>
              <a:t>On a multi-core High-Performance Computing System at QUB:</a:t>
            </a:r>
          </a:p>
          <a:p>
            <a:pPr lvl="2"/>
            <a:r>
              <a:rPr lang="en-GB" dirty="0"/>
              <a:t>Kelvin (more info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)</a:t>
            </a:r>
          </a:p>
          <a:p>
            <a:r>
              <a:rPr lang="en-GB" dirty="0"/>
              <a:t>Coursework assignments and final project are mostly programming tasks</a:t>
            </a:r>
          </a:p>
          <a:p>
            <a:endParaRPr lang="en-GB" dirty="0"/>
          </a:p>
        </p:txBody>
      </p:sp>
      <p:pic>
        <p:nvPicPr>
          <p:cNvPr id="4100" name="Picture 4" descr="Image result for keep calm and carry on programm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46" y="1844824"/>
            <a:ext cx="3620318" cy="40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391" y="2098373"/>
            <a:ext cx="4159788" cy="233873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20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700808"/>
            <a:ext cx="4248472" cy="4680520"/>
          </a:xfrm>
        </p:spPr>
        <p:txBody>
          <a:bodyPr>
            <a:normAutofit/>
          </a:bodyPr>
          <a:lstStyle/>
          <a:p>
            <a:r>
              <a:rPr lang="en-GB" dirty="0"/>
              <a:t>The skills you will obtain from this course are:</a:t>
            </a:r>
          </a:p>
          <a:p>
            <a:pPr lvl="1"/>
            <a:r>
              <a:rPr lang="en-GB" dirty="0"/>
              <a:t>to design, implement, experiment with and analyse parallel versions of an application program in </a:t>
            </a:r>
            <a:r>
              <a:rPr lang="en-GB" dirty="0" err="1"/>
              <a:t>OpenMP</a:t>
            </a:r>
            <a:r>
              <a:rPr lang="en-GB" dirty="0"/>
              <a:t> and MPI</a:t>
            </a:r>
          </a:p>
          <a:p>
            <a:pPr lvl="1"/>
            <a:r>
              <a:rPr lang="en-GB" dirty="0"/>
              <a:t>to present coherently the results of experiments and findings in both written and oral form</a:t>
            </a:r>
          </a:p>
          <a:p>
            <a:pPr lvl="1"/>
            <a:r>
              <a:rPr lang="en-GB" dirty="0"/>
              <a:t>to identify, understand and appreciate high level journal papers on parallel computing</a:t>
            </a:r>
          </a:p>
        </p:txBody>
      </p:sp>
      <p:pic>
        <p:nvPicPr>
          <p:cNvPr id="3074" name="Picture 2" descr="Image result for bryan berg house of cards recor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r="5286"/>
          <a:stretch/>
        </p:blipFill>
        <p:spPr bwMode="auto">
          <a:xfrm>
            <a:off x="5364088" y="2204865"/>
            <a:ext cx="3528392" cy="27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6136" y="4942909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“The expert in anything was once a beginner…”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36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62002"/>
            <a:ext cx="4983460" cy="4191383"/>
          </a:xfrm>
        </p:spPr>
        <p:txBody>
          <a:bodyPr>
            <a:normAutofit/>
          </a:bodyPr>
          <a:lstStyle/>
          <a:p>
            <a:r>
              <a:rPr lang="en-GB" dirty="0"/>
              <a:t>Lecture Slides</a:t>
            </a:r>
          </a:p>
          <a:p>
            <a:pPr lvl="1"/>
            <a:r>
              <a:rPr lang="en-GB" dirty="0"/>
              <a:t>Designed for interactive learning</a:t>
            </a:r>
          </a:p>
          <a:p>
            <a:pPr lvl="1"/>
            <a:r>
              <a:rPr lang="en-GB" dirty="0"/>
              <a:t>Facilitate both lectures and hands-on in the lab</a:t>
            </a:r>
          </a:p>
          <a:p>
            <a:pPr lvl="1"/>
            <a:r>
              <a:rPr lang="en-GB" dirty="0"/>
              <a:t>Additional resources for learning provided as ‘Callouts’ with links to external material</a:t>
            </a:r>
          </a:p>
          <a:p>
            <a:r>
              <a:rPr lang="en-GB" dirty="0"/>
              <a:t>Feel free to provide feedback anytime!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Rounded Rectangular Callout 5"/>
          <p:cNvSpPr/>
          <p:nvPr/>
        </p:nvSpPr>
        <p:spPr>
          <a:xfrm>
            <a:off x="6160716" y="3973732"/>
            <a:ext cx="2443732" cy="1224136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Links to additional resources will be provided in Callouts</a:t>
            </a:r>
          </a:p>
        </p:txBody>
      </p:sp>
      <p:pic>
        <p:nvPicPr>
          <p:cNvPr id="1026" name="Picture 2" descr="Image result for hands on  computer la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513" y="2262003"/>
            <a:ext cx="2432137" cy="162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73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916832"/>
            <a:ext cx="7431732" cy="424847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Please ask questions when things are not clear</a:t>
            </a:r>
            <a:endParaRPr lang="en-GB" b="1" dirty="0"/>
          </a:p>
          <a:p>
            <a:r>
              <a:rPr lang="en-GB" dirty="0"/>
              <a:t>Available to meet </a:t>
            </a:r>
            <a:r>
              <a:rPr lang="en-GB" b="1" dirty="0"/>
              <a:t>in office</a:t>
            </a:r>
          </a:p>
          <a:p>
            <a:pPr lvl="1"/>
            <a:r>
              <a:rPr lang="en-GB" dirty="0"/>
              <a:t>Most Tuesday’s, 10:00 – 11:30</a:t>
            </a:r>
          </a:p>
          <a:p>
            <a:r>
              <a:rPr lang="en-GB" dirty="0"/>
              <a:t>Course material, content, assignment or project related queries/matters </a:t>
            </a:r>
            <a:r>
              <a:rPr lang="en-GB" b="1" dirty="0"/>
              <a:t>ONLY</a:t>
            </a:r>
            <a:r>
              <a:rPr lang="en-GB" dirty="0"/>
              <a:t> on discussion forum</a:t>
            </a:r>
          </a:p>
          <a:p>
            <a:pPr lvl="1"/>
            <a:r>
              <a:rPr lang="en-GB" dirty="0"/>
              <a:t>Do not use e-mail for the above queries/matters</a:t>
            </a:r>
          </a:p>
          <a:p>
            <a:pPr lvl="1"/>
            <a:r>
              <a:rPr lang="en-GB" dirty="0"/>
              <a:t>If </a:t>
            </a:r>
            <a:r>
              <a:rPr lang="en-GB"/>
              <a:t>you email, </a:t>
            </a:r>
            <a:r>
              <a:rPr lang="en-GB" dirty="0"/>
              <a:t>you may get a response ‘post on discussion forum’ or may not get a response</a:t>
            </a:r>
          </a:p>
          <a:p>
            <a:r>
              <a:rPr lang="en-GB" dirty="0"/>
              <a:t>E-mail </a:t>
            </a:r>
            <a:r>
              <a:rPr lang="en-GB" b="1" dirty="0"/>
              <a:t>only if necessary </a:t>
            </a:r>
            <a:r>
              <a:rPr lang="en-GB" dirty="0"/>
              <a:t>and if query is of a personal nature!</a:t>
            </a:r>
          </a:p>
          <a:p>
            <a:pPr lvl="1"/>
            <a:r>
              <a:rPr lang="en-GB" dirty="0"/>
              <a:t>If you do, please use ‘[CSC4005]: ….’ in Subject</a:t>
            </a:r>
          </a:p>
          <a:p>
            <a:pPr lvl="1"/>
            <a:r>
              <a:rPr lang="en-GB" dirty="0"/>
              <a:t>Aim to respond within 24 hours</a:t>
            </a:r>
          </a:p>
          <a:p>
            <a:pPr lvl="1"/>
            <a:r>
              <a:rPr lang="en-GB" dirty="0"/>
              <a:t>Expect a response only during working hours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422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assignments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11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Assignments – Year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4077072"/>
            <a:ext cx="7200900" cy="1119014"/>
          </a:xfrm>
        </p:spPr>
        <p:txBody>
          <a:bodyPr>
            <a:normAutofit/>
          </a:bodyPr>
          <a:lstStyle/>
          <a:p>
            <a:r>
              <a:rPr lang="en-GB" dirty="0"/>
              <a:t>One way to complete an assignment</a:t>
            </a:r>
          </a:p>
          <a:p>
            <a:r>
              <a:rPr lang="en-GB" dirty="0"/>
              <a:t>Multiple waypoints to make sure what you are doing was right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87624" y="2348880"/>
            <a:ext cx="13681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Problem description/Brief</a:t>
            </a:r>
          </a:p>
        </p:txBody>
      </p:sp>
      <p:sp>
        <p:nvSpPr>
          <p:cNvPr id="7" name="Rectangle 6"/>
          <p:cNvSpPr/>
          <p:nvPr/>
        </p:nvSpPr>
        <p:spPr>
          <a:xfrm>
            <a:off x="6660232" y="2348880"/>
            <a:ext cx="13681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Deliverable (report + code)</a:t>
            </a:r>
          </a:p>
        </p:txBody>
      </p:sp>
      <p:sp>
        <p:nvSpPr>
          <p:cNvPr id="8" name="Diamond 7"/>
          <p:cNvSpPr/>
          <p:nvPr/>
        </p:nvSpPr>
        <p:spPr>
          <a:xfrm>
            <a:off x="3434141" y="2708920"/>
            <a:ext cx="360040" cy="36004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iamond 8"/>
          <p:cNvSpPr/>
          <p:nvPr/>
        </p:nvSpPr>
        <p:spPr>
          <a:xfrm>
            <a:off x="5767009" y="2708920"/>
            <a:ext cx="360040" cy="36004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iamond 9"/>
          <p:cNvSpPr/>
          <p:nvPr/>
        </p:nvSpPr>
        <p:spPr>
          <a:xfrm>
            <a:off x="4514555" y="2708920"/>
            <a:ext cx="360040" cy="36004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>
            <a:stCxn id="6" idx="3"/>
            <a:endCxn id="8" idx="1"/>
          </p:cNvCxnSpPr>
          <p:nvPr/>
        </p:nvCxnSpPr>
        <p:spPr>
          <a:xfrm>
            <a:off x="2555776" y="2888940"/>
            <a:ext cx="87836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</p:cNvCxnSpPr>
          <p:nvPr/>
        </p:nvCxnSpPr>
        <p:spPr>
          <a:xfrm>
            <a:off x="3794181" y="2888940"/>
            <a:ext cx="731303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>
            <a:off x="4874595" y="2888940"/>
            <a:ext cx="921541" cy="372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3"/>
            <a:endCxn id="7" idx="1"/>
          </p:cNvCxnSpPr>
          <p:nvPr/>
        </p:nvCxnSpPr>
        <p:spPr>
          <a:xfrm>
            <a:off x="6127049" y="2888940"/>
            <a:ext cx="533183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05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Assignments – Year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4077072"/>
            <a:ext cx="7200900" cy="111901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Multiple ways to complete an assignment</a:t>
            </a:r>
          </a:p>
          <a:p>
            <a:r>
              <a:rPr lang="en-GB" dirty="0"/>
              <a:t>Multiple waypoints along each way to make sure what you are doing was right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87624" y="2348880"/>
            <a:ext cx="13681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Problem description/Brief</a:t>
            </a:r>
          </a:p>
        </p:txBody>
      </p:sp>
      <p:sp>
        <p:nvSpPr>
          <p:cNvPr id="7" name="Rectangle 6"/>
          <p:cNvSpPr/>
          <p:nvPr/>
        </p:nvSpPr>
        <p:spPr>
          <a:xfrm>
            <a:off x="6660232" y="2348880"/>
            <a:ext cx="13681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Deliverable (report + code)</a:t>
            </a:r>
          </a:p>
        </p:txBody>
      </p:sp>
      <p:sp>
        <p:nvSpPr>
          <p:cNvPr id="8" name="Diamond 7"/>
          <p:cNvSpPr/>
          <p:nvPr/>
        </p:nvSpPr>
        <p:spPr>
          <a:xfrm>
            <a:off x="3434141" y="2348880"/>
            <a:ext cx="360040" cy="36004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iamond 8"/>
          <p:cNvSpPr/>
          <p:nvPr/>
        </p:nvSpPr>
        <p:spPr>
          <a:xfrm>
            <a:off x="5767009" y="2348880"/>
            <a:ext cx="360040" cy="36004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iamond 9"/>
          <p:cNvSpPr/>
          <p:nvPr/>
        </p:nvSpPr>
        <p:spPr>
          <a:xfrm>
            <a:off x="4514555" y="2348880"/>
            <a:ext cx="360040" cy="36004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2555776" y="2528900"/>
            <a:ext cx="87836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</p:cNvCxnSpPr>
          <p:nvPr/>
        </p:nvCxnSpPr>
        <p:spPr>
          <a:xfrm>
            <a:off x="3794181" y="2528900"/>
            <a:ext cx="731303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>
            <a:off x="4874595" y="2528900"/>
            <a:ext cx="921541" cy="372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3"/>
          </p:cNvCxnSpPr>
          <p:nvPr/>
        </p:nvCxnSpPr>
        <p:spPr>
          <a:xfrm>
            <a:off x="6127049" y="2528900"/>
            <a:ext cx="533183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/>
        </p:nvSpPr>
        <p:spPr>
          <a:xfrm>
            <a:off x="3434141" y="3068960"/>
            <a:ext cx="360040" cy="36004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Diamond 15"/>
          <p:cNvSpPr/>
          <p:nvPr/>
        </p:nvSpPr>
        <p:spPr>
          <a:xfrm>
            <a:off x="5767009" y="3068960"/>
            <a:ext cx="360040" cy="36004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iamond 16"/>
          <p:cNvSpPr/>
          <p:nvPr/>
        </p:nvSpPr>
        <p:spPr>
          <a:xfrm>
            <a:off x="4514555" y="3068960"/>
            <a:ext cx="360040" cy="36004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>
            <a:endCxn id="15" idx="1"/>
          </p:cNvCxnSpPr>
          <p:nvPr/>
        </p:nvCxnSpPr>
        <p:spPr>
          <a:xfrm>
            <a:off x="2555776" y="3248980"/>
            <a:ext cx="878365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</p:cNvCxnSpPr>
          <p:nvPr/>
        </p:nvCxnSpPr>
        <p:spPr>
          <a:xfrm>
            <a:off x="3794181" y="3248980"/>
            <a:ext cx="731303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3"/>
          </p:cNvCxnSpPr>
          <p:nvPr/>
        </p:nvCxnSpPr>
        <p:spPr>
          <a:xfrm>
            <a:off x="4874595" y="3248980"/>
            <a:ext cx="921541" cy="372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</p:cNvCxnSpPr>
          <p:nvPr/>
        </p:nvCxnSpPr>
        <p:spPr>
          <a:xfrm>
            <a:off x="6127049" y="3248980"/>
            <a:ext cx="533183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84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Prepared from the slides of Dr Ivor Spence, QUB and Dr Peter Kilpatrick, QUB</a:t>
            </a:r>
          </a:p>
          <a:p>
            <a:r>
              <a:rPr lang="en-GB" dirty="0"/>
              <a:t>They acknowledged:</a:t>
            </a:r>
          </a:p>
          <a:p>
            <a:pPr lvl="1"/>
            <a:r>
              <a:rPr lang="en-GB" dirty="0" err="1"/>
              <a:t>Prof.</a:t>
            </a:r>
            <a:r>
              <a:rPr lang="en-GB" dirty="0"/>
              <a:t> Stan Scott, QUB.</a:t>
            </a:r>
          </a:p>
          <a:p>
            <a:pPr lvl="1"/>
            <a:r>
              <a:rPr lang="en-GB" dirty="0"/>
              <a:t>Blaise Barney, Lawrence Livermore National Laboratory, https://computing.llnl.gov/tutorials</a:t>
            </a:r>
          </a:p>
          <a:p>
            <a:pPr lvl="1"/>
            <a:r>
              <a:rPr lang="en-GB" dirty="0"/>
              <a:t>Jack </a:t>
            </a:r>
            <a:r>
              <a:rPr lang="en-GB" dirty="0" err="1"/>
              <a:t>Dongarra</a:t>
            </a:r>
            <a:r>
              <a:rPr lang="en-GB" dirty="0"/>
              <a:t>, University of Tennessee</a:t>
            </a:r>
          </a:p>
          <a:p>
            <a:pPr lvl="1"/>
            <a:r>
              <a:rPr lang="en-GB" dirty="0"/>
              <a:t>Quentin F. Stout Christiane </a:t>
            </a:r>
            <a:r>
              <a:rPr lang="en-GB" dirty="0" err="1"/>
              <a:t>Jablonowski</a:t>
            </a:r>
            <a:r>
              <a:rPr lang="en-GB" dirty="0"/>
              <a:t>, University of Michigan</a:t>
            </a:r>
          </a:p>
          <a:p>
            <a:pPr lvl="1"/>
            <a:r>
              <a:rPr lang="en-GB" dirty="0" err="1"/>
              <a:t>Ananth</a:t>
            </a:r>
            <a:r>
              <a:rPr lang="en-GB" dirty="0"/>
              <a:t> </a:t>
            </a:r>
            <a:r>
              <a:rPr lang="en-GB" dirty="0" err="1"/>
              <a:t>Grama</a:t>
            </a:r>
            <a:r>
              <a:rPr lang="en-GB" dirty="0"/>
              <a:t>, </a:t>
            </a:r>
            <a:r>
              <a:rPr lang="en-GB" dirty="0" err="1"/>
              <a:t>Anshul</a:t>
            </a:r>
            <a:r>
              <a:rPr lang="en-GB" dirty="0"/>
              <a:t> Gupta, George </a:t>
            </a:r>
            <a:r>
              <a:rPr lang="en-GB" dirty="0" err="1"/>
              <a:t>Karypis</a:t>
            </a:r>
            <a:r>
              <a:rPr lang="en-GB" dirty="0"/>
              <a:t>, and </a:t>
            </a:r>
            <a:r>
              <a:rPr lang="en-GB" dirty="0" err="1"/>
              <a:t>Vipin</a:t>
            </a:r>
            <a:r>
              <a:rPr lang="en-GB" dirty="0"/>
              <a:t> Kumar, “Introduction to Parallel Computing”, Addison-Wesley, 2003.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208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Assignments – Year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4077071"/>
            <a:ext cx="7200900" cy="1476215"/>
          </a:xfrm>
        </p:spPr>
        <p:txBody>
          <a:bodyPr>
            <a:normAutofit/>
          </a:bodyPr>
          <a:lstStyle/>
          <a:p>
            <a:r>
              <a:rPr lang="en-GB" dirty="0"/>
              <a:t>Multiple ways to complete an assignment</a:t>
            </a:r>
          </a:p>
          <a:p>
            <a:r>
              <a:rPr lang="en-GB" dirty="0"/>
              <a:t>Fewer waypoints along each way </a:t>
            </a:r>
          </a:p>
          <a:p>
            <a:pPr lvl="1"/>
            <a:r>
              <a:rPr lang="en-GB" dirty="0"/>
              <a:t>Gives you more freedom and independence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87624" y="2348880"/>
            <a:ext cx="13681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Problem description/Brief</a:t>
            </a:r>
          </a:p>
        </p:txBody>
      </p:sp>
      <p:sp>
        <p:nvSpPr>
          <p:cNvPr id="7" name="Rectangle 6"/>
          <p:cNvSpPr/>
          <p:nvPr/>
        </p:nvSpPr>
        <p:spPr>
          <a:xfrm>
            <a:off x="6660232" y="2348880"/>
            <a:ext cx="13681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Deliverable (report + code)</a:t>
            </a:r>
          </a:p>
        </p:txBody>
      </p:sp>
      <p:sp>
        <p:nvSpPr>
          <p:cNvPr id="10" name="Diamond 9"/>
          <p:cNvSpPr/>
          <p:nvPr/>
        </p:nvSpPr>
        <p:spPr>
          <a:xfrm>
            <a:off x="4514555" y="2348880"/>
            <a:ext cx="360040" cy="36004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2555776" y="2528900"/>
            <a:ext cx="1958779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>
            <a:off x="4874595" y="2528900"/>
            <a:ext cx="1785637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3923929" y="3068960"/>
            <a:ext cx="360040" cy="360040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555776" y="3248980"/>
            <a:ext cx="1368152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3"/>
          </p:cNvCxnSpPr>
          <p:nvPr/>
        </p:nvCxnSpPr>
        <p:spPr>
          <a:xfrm>
            <a:off x="4283969" y="3248980"/>
            <a:ext cx="2376263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7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Assignments – Year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3573016"/>
            <a:ext cx="7416824" cy="288037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You will receive open ended problems</a:t>
            </a:r>
          </a:p>
          <a:p>
            <a:pPr lvl="1"/>
            <a:r>
              <a:rPr lang="en-GB" dirty="0"/>
              <a:t>No one way to complete the assignment; you may be get to the same answer multiple ways</a:t>
            </a:r>
          </a:p>
          <a:p>
            <a:pPr lvl="1"/>
            <a:r>
              <a:rPr lang="en-GB" dirty="0"/>
              <a:t>Opportunity to demonstrate that you have learned the concepts well</a:t>
            </a:r>
          </a:p>
          <a:p>
            <a:r>
              <a:rPr lang="en-GB" dirty="0"/>
              <a:t>Don’t expect waypoints</a:t>
            </a:r>
          </a:p>
          <a:p>
            <a:pPr lvl="1"/>
            <a:r>
              <a:rPr lang="en-GB" dirty="0"/>
              <a:t>Gives you freedom and independence</a:t>
            </a:r>
          </a:p>
          <a:p>
            <a:pPr lvl="1"/>
            <a:r>
              <a:rPr lang="en-GB" dirty="0"/>
              <a:t>Allows you to employ your problem solving skills from outside the course</a:t>
            </a:r>
          </a:p>
          <a:p>
            <a:r>
              <a:rPr lang="en-GB" dirty="0"/>
              <a:t>You will get credit for innovation</a:t>
            </a:r>
          </a:p>
          <a:p>
            <a:pPr lvl="1"/>
            <a:r>
              <a:rPr lang="en-GB" dirty="0"/>
              <a:t>Will not be penalised for thinking out of the box as long as you achieve what has been asked for and did not violate any constraints (for example, page/word limit, asked not to do a certain way)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87624" y="2348880"/>
            <a:ext cx="13681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Problem description/Brief</a:t>
            </a:r>
          </a:p>
        </p:txBody>
      </p:sp>
      <p:sp>
        <p:nvSpPr>
          <p:cNvPr id="7" name="Rectangle 6"/>
          <p:cNvSpPr/>
          <p:nvPr/>
        </p:nvSpPr>
        <p:spPr>
          <a:xfrm>
            <a:off x="6660232" y="2348880"/>
            <a:ext cx="136815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Deliverable (report + code)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555776" y="2492896"/>
            <a:ext cx="4104456" cy="36004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555776" y="2867276"/>
            <a:ext cx="4104456" cy="36004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33261" y="3234491"/>
            <a:ext cx="4104456" cy="36004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65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163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Parallel Computing?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28700" y="1556792"/>
            <a:ext cx="3687316" cy="4824536"/>
          </a:xfrm>
        </p:spPr>
        <p:txBody>
          <a:bodyPr>
            <a:normAutofit/>
          </a:bodyPr>
          <a:lstStyle/>
          <a:p>
            <a:r>
              <a:rPr lang="en-GB" dirty="0"/>
              <a:t>Traditionally programs were written as </a:t>
            </a:r>
            <a:r>
              <a:rPr lang="en-GB" i="1" dirty="0"/>
              <a:t>sequential programs</a:t>
            </a:r>
          </a:p>
          <a:p>
            <a:r>
              <a:rPr lang="en-GB" dirty="0"/>
              <a:t>Run on a single computer having a single Central Processing Unit (CPU)</a:t>
            </a:r>
          </a:p>
          <a:p>
            <a:r>
              <a:rPr lang="en-GB" dirty="0"/>
              <a:t>A problem is broken into a discrete series of instructions. </a:t>
            </a:r>
          </a:p>
          <a:p>
            <a:r>
              <a:rPr lang="en-GB" dirty="0"/>
              <a:t>Instructions are executed one after another. </a:t>
            </a:r>
          </a:p>
          <a:p>
            <a:r>
              <a:rPr lang="en-GB" dirty="0"/>
              <a:t>Only one instruction may execute at any moment in time.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8" name="Picture 7" descr="serialProblem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9150" y="2689523"/>
            <a:ext cx="4380775" cy="19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0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Parallel Computing?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28700" y="1556792"/>
            <a:ext cx="3543300" cy="4824536"/>
          </a:xfrm>
        </p:spPr>
        <p:txBody>
          <a:bodyPr>
            <a:normAutofit/>
          </a:bodyPr>
          <a:lstStyle/>
          <a:p>
            <a:r>
              <a:rPr lang="en-GB" i="1" dirty="0"/>
              <a:t>Parallel computing</a:t>
            </a:r>
            <a:r>
              <a:rPr lang="en-GB" dirty="0"/>
              <a:t> is the simultaneous use of multiple compute resources to solve a computational problem</a:t>
            </a:r>
          </a:p>
          <a:p>
            <a:r>
              <a:rPr lang="en-GB" dirty="0"/>
              <a:t>Run on multiple CPUs </a:t>
            </a:r>
          </a:p>
          <a:p>
            <a:r>
              <a:rPr lang="en-GB" dirty="0"/>
              <a:t>A problem is broken into discrete parts that are solved concurrently </a:t>
            </a:r>
          </a:p>
          <a:p>
            <a:r>
              <a:rPr lang="en-GB" dirty="0"/>
              <a:t>Each part is broken down to a series of instructions </a:t>
            </a:r>
          </a:p>
          <a:p>
            <a:r>
              <a:rPr lang="en-GB" dirty="0"/>
              <a:t>Instructions from each part execute simultaneously on different CPUs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9" name="Picture 8" descr="parallelProblem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652668"/>
            <a:ext cx="4283111" cy="233282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84652" y="4546180"/>
            <a:ext cx="2592288" cy="1368152"/>
            <a:chOff x="5148064" y="4293096"/>
            <a:chExt cx="2592288" cy="1368152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5148064" y="4293096"/>
              <a:ext cx="2592288" cy="1368152"/>
            </a:xfrm>
            <a:prstGeom prst="wedgeRoundRectCallou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63929" y="4515507"/>
              <a:ext cx="20882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 video on serial vs parallel computing can be found </a:t>
              </a:r>
              <a:r>
                <a:rPr lang="en-GB" dirty="0">
                  <a:hlinkClick r:id="rId4"/>
                </a:rPr>
                <a:t>here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95442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2925" y="260648"/>
            <a:ext cx="2891790" cy="1296144"/>
          </a:xfrm>
        </p:spPr>
        <p:txBody>
          <a:bodyPr/>
          <a:lstStyle/>
          <a:p>
            <a:r>
              <a:rPr lang="en-GB" dirty="0"/>
              <a:t>Parallelism Examples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27984" y="4881516"/>
            <a:ext cx="4536504" cy="1584176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pPr marL="0" indent="0" algn="ctr">
              <a:buNone/>
            </a:pPr>
            <a:r>
              <a:rPr lang="en-GB" sz="2600" dirty="0"/>
              <a:t>many complex, interrelated events happening at the same time, yet within a sequence</a:t>
            </a:r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542924" y="1556792"/>
            <a:ext cx="3308995" cy="489659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Galaxy 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Planetary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Weather and ocean patterns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Tectonic plate drift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Rush hour traffic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Automobile assembly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Building a space shuttle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Ordering a burger at the drive through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9" name="Picture 8" descr="realWorldColla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2341" y="1196752"/>
            <a:ext cx="4575981" cy="345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2925" y="260648"/>
            <a:ext cx="2891790" cy="1296144"/>
          </a:xfrm>
        </p:spPr>
        <p:txBody>
          <a:bodyPr/>
          <a:lstStyle/>
          <a:p>
            <a:r>
              <a:rPr lang="en-GB" dirty="0"/>
              <a:t>Parallelism Uses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27984" y="4725144"/>
            <a:ext cx="4536504" cy="1740548"/>
          </a:xfrm>
        </p:spPr>
        <p:txBody>
          <a:bodyPr>
            <a:noAutofit/>
          </a:bodyPr>
          <a:lstStyle/>
          <a:p>
            <a:r>
              <a:rPr lang="en-GB" sz="2000" dirty="0"/>
              <a:t>to model difficult scientific and engineering problems found in the real world</a:t>
            </a:r>
          </a:p>
          <a:p>
            <a:r>
              <a:rPr lang="en-GB" sz="2000" dirty="0"/>
              <a:t>large amounts of data in sophisticated ways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542924" y="1556792"/>
            <a:ext cx="3308995" cy="489659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Domains: Physics, Bioscience, Engineering, Earth Science, Atmosphere, Geology, Chemistry, Molecular Science…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Commercial applications: Oil and Gas, Financial engineering, advanced graphics, medical imaging, virtual reality….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Example paint application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10" name="Picture 9" descr="simulations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4436" y="260648"/>
            <a:ext cx="4376036" cy="2000314"/>
          </a:xfrm>
          <a:prstGeom prst="rect">
            <a:avLst/>
          </a:prstGeom>
        </p:spPr>
      </p:pic>
      <p:pic>
        <p:nvPicPr>
          <p:cNvPr id="11" name="Picture 10" descr="simulations0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4436" y="2492896"/>
            <a:ext cx="4376036" cy="201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935700" cy="1485900"/>
          </a:xfrm>
        </p:spPr>
        <p:txBody>
          <a:bodyPr>
            <a:normAutofit/>
          </a:bodyPr>
          <a:lstStyle/>
          <a:p>
            <a:r>
              <a:rPr lang="en-GB" sz="3500" dirty="0"/>
              <a:t>Face the Inevitable, Embrace Parallelism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28700" y="1772816"/>
            <a:ext cx="3543300" cy="409458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few decades ago processors became faster each year (measured by clock speed)</a:t>
            </a:r>
          </a:p>
          <a:p>
            <a:r>
              <a:rPr lang="en-GB" dirty="0"/>
              <a:t>Now clock speed is not becoming faster – fixed or may be even slower</a:t>
            </a:r>
          </a:p>
          <a:p>
            <a:r>
              <a:rPr lang="en-GB" dirty="0"/>
              <a:t>But things are still doubling every 18-24 months</a:t>
            </a:r>
          </a:p>
          <a:p>
            <a:r>
              <a:rPr lang="en-GB" dirty="0"/>
              <a:t>Moore’s law reinterpreted</a:t>
            </a:r>
          </a:p>
          <a:p>
            <a:pPr lvl="1"/>
            <a:r>
              <a:rPr lang="en-GB" dirty="0"/>
              <a:t>Number of cores are doubling every 18-24 months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4040" y="1772816"/>
            <a:ext cx="4480360" cy="395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410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28700" y="5229200"/>
            <a:ext cx="7575748" cy="63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Although clock speeds are not increasing, computing power still is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647756" cy="1485900"/>
          </a:xfrm>
        </p:spPr>
        <p:txBody>
          <a:bodyPr>
            <a:normAutofit/>
          </a:bodyPr>
          <a:lstStyle/>
          <a:p>
            <a:r>
              <a:rPr lang="en-GB" sz="3400" dirty="0"/>
              <a:t>Face the Inevitable, Embrace Parallelism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2" b="3624"/>
          <a:stretch/>
        </p:blipFill>
        <p:spPr>
          <a:xfrm>
            <a:off x="1810494" y="1556792"/>
            <a:ext cx="608416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75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647756" cy="1485900"/>
          </a:xfrm>
        </p:spPr>
        <p:txBody>
          <a:bodyPr>
            <a:normAutofit/>
          </a:bodyPr>
          <a:lstStyle/>
          <a:p>
            <a:r>
              <a:rPr lang="en-GB" sz="3400" dirty="0"/>
              <a:t>Face the Inevitable, Embrace Parallelism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28700" y="2171700"/>
            <a:ext cx="7359724" cy="4209628"/>
          </a:xfrm>
        </p:spPr>
        <p:txBody>
          <a:bodyPr>
            <a:normAutofit/>
          </a:bodyPr>
          <a:lstStyle/>
          <a:p>
            <a:r>
              <a:rPr lang="en-GB" dirty="0"/>
              <a:t>What does it mean if the number of cores are doubling every year?</a:t>
            </a:r>
          </a:p>
          <a:p>
            <a:pPr lvl="1"/>
            <a:r>
              <a:rPr lang="en-GB" dirty="0"/>
              <a:t>The number of executing threads will double</a:t>
            </a:r>
          </a:p>
          <a:p>
            <a:pPr lvl="1"/>
            <a:r>
              <a:rPr lang="en-GB" dirty="0"/>
              <a:t>We need to deal with systems that execute millions of concurrent threads</a:t>
            </a:r>
          </a:p>
          <a:p>
            <a:pPr lvl="1"/>
            <a:r>
              <a:rPr lang="en-GB" dirty="0"/>
              <a:t>Future generation systems will have billions of concurrent threads</a:t>
            </a:r>
          </a:p>
          <a:p>
            <a:pPr lvl="1"/>
            <a:r>
              <a:rPr lang="en-GB" dirty="0"/>
              <a:t>We need to improvise parallel programming</a:t>
            </a:r>
          </a:p>
          <a:p>
            <a:pPr lvl="1"/>
            <a:r>
              <a:rPr lang="en-GB" dirty="0"/>
              <a:t>People like you with parallel programming skills are required to develop the software technology to deal with this!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32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Lecturer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84784"/>
            <a:ext cx="7200900" cy="489654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Experience</a:t>
            </a:r>
          </a:p>
          <a:p>
            <a:pPr lvl="1"/>
            <a:r>
              <a:rPr lang="en-GB" dirty="0"/>
              <a:t>Education</a:t>
            </a:r>
          </a:p>
          <a:p>
            <a:pPr lvl="2"/>
            <a:r>
              <a:rPr lang="en-GB" dirty="0" err="1"/>
              <a:t>B.Tech</a:t>
            </a:r>
            <a:r>
              <a:rPr lang="en-GB" dirty="0"/>
              <a:t> (~UK </a:t>
            </a:r>
            <a:r>
              <a:rPr lang="en-GB" dirty="0" err="1"/>
              <a:t>M.Eng</a:t>
            </a:r>
            <a:r>
              <a:rPr lang="en-GB" dirty="0"/>
              <a:t> from India) [First rank with distinction]</a:t>
            </a:r>
          </a:p>
          <a:p>
            <a:pPr lvl="2"/>
            <a:r>
              <a:rPr lang="en-GB" dirty="0"/>
              <a:t>MSc (Reading) [Distinction]</a:t>
            </a:r>
          </a:p>
          <a:p>
            <a:pPr lvl="2"/>
            <a:r>
              <a:rPr lang="en-GB" dirty="0"/>
              <a:t>PhD (Reading)</a:t>
            </a:r>
          </a:p>
          <a:p>
            <a:pPr lvl="1"/>
            <a:r>
              <a:rPr lang="en-GB" dirty="0"/>
              <a:t>Worked in the industry </a:t>
            </a:r>
          </a:p>
          <a:p>
            <a:pPr lvl="2"/>
            <a:r>
              <a:rPr lang="en-GB" dirty="0"/>
              <a:t>KLA </a:t>
            </a:r>
            <a:r>
              <a:rPr lang="en-GB" dirty="0" err="1"/>
              <a:t>Tencor</a:t>
            </a:r>
            <a:r>
              <a:rPr lang="en-GB" dirty="0"/>
              <a:t> Corp., USA</a:t>
            </a:r>
          </a:p>
          <a:p>
            <a:pPr lvl="1"/>
            <a:r>
              <a:rPr lang="en-GB" dirty="0"/>
              <a:t>Researcher </a:t>
            </a:r>
          </a:p>
          <a:p>
            <a:pPr lvl="2"/>
            <a:r>
              <a:rPr lang="en-GB" dirty="0"/>
              <a:t>Halifax(Canada)</a:t>
            </a:r>
          </a:p>
          <a:p>
            <a:pPr lvl="2"/>
            <a:r>
              <a:rPr lang="en-GB" dirty="0"/>
              <a:t>St Andrews (Scotland)</a:t>
            </a:r>
          </a:p>
          <a:p>
            <a:pPr lvl="2"/>
            <a:r>
              <a:rPr lang="en-GB" dirty="0"/>
              <a:t>Belfast (N. Ireland)</a:t>
            </a:r>
          </a:p>
          <a:p>
            <a:r>
              <a:rPr lang="en-GB" dirty="0"/>
              <a:t>Research Area</a:t>
            </a:r>
          </a:p>
          <a:p>
            <a:pPr lvl="1"/>
            <a:r>
              <a:rPr lang="en-GB" dirty="0"/>
              <a:t>High-Performance/Distributed Computing</a:t>
            </a:r>
          </a:p>
          <a:p>
            <a:pPr lvl="2"/>
            <a:r>
              <a:rPr lang="en-GB" dirty="0"/>
              <a:t>Cloud/Edge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Oval Callout 5"/>
          <p:cNvSpPr/>
          <p:nvPr/>
        </p:nvSpPr>
        <p:spPr>
          <a:xfrm>
            <a:off x="5508104" y="3664471"/>
            <a:ext cx="2983792" cy="1296144"/>
          </a:xfrm>
          <a:prstGeom prst="wedgeEllipse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Want to know about doing a PhD?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Let me know!</a:t>
            </a:r>
          </a:p>
        </p:txBody>
      </p:sp>
    </p:spTree>
    <p:extLst>
      <p:ext uri="{BB962C8B-B14F-4D97-AF65-F5344CB8AC3E}">
        <p14:creationId xmlns:p14="http://schemas.microsoft.com/office/powerpoint/2010/main" val="409152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Computing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4335388" cy="3581400"/>
          </a:xfrm>
        </p:spPr>
        <p:txBody>
          <a:bodyPr/>
          <a:lstStyle/>
          <a:p>
            <a:r>
              <a:rPr lang="en-GB" dirty="0"/>
              <a:t>Top500 lists the fastest computer systems in the world today</a:t>
            </a:r>
          </a:p>
          <a:p>
            <a:r>
              <a:rPr lang="en-GB" dirty="0"/>
              <a:t>Has been updated twice a year since 1993</a:t>
            </a:r>
          </a:p>
          <a:p>
            <a:r>
              <a:rPr lang="en-GB" dirty="0"/>
              <a:t>The LINPACK benchmark is used to measure performance – system with lowest execution time ranks highest.</a:t>
            </a:r>
          </a:p>
          <a:p>
            <a:r>
              <a:rPr lang="en-GB" dirty="0"/>
              <a:t>Visit </a:t>
            </a:r>
            <a:r>
              <a:rPr lang="en-GB" dirty="0">
                <a:hlinkClick r:id="rId2"/>
              </a:rPr>
              <a:t>www.top500.org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6146" name="Picture 2" descr="https://www.top500.org/static/images/Top500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86000"/>
            <a:ext cx="2587923" cy="147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5940152" y="4149080"/>
            <a:ext cx="2664296" cy="1512168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Video on what is a benchmark is </a:t>
            </a:r>
            <a:r>
              <a:rPr lang="en-GB" dirty="0">
                <a:solidFill>
                  <a:schemeClr val="tx1"/>
                </a:solidFill>
                <a:hlinkClick r:id="rId4"/>
              </a:rPr>
              <a:t>here</a:t>
            </a:r>
            <a:r>
              <a:rPr lang="en-GB" dirty="0">
                <a:solidFill>
                  <a:schemeClr val="tx1"/>
                </a:solidFill>
              </a:rPr>
              <a:t>, and on types of benchmarks is </a:t>
            </a:r>
            <a:r>
              <a:rPr lang="en-GB" dirty="0">
                <a:solidFill>
                  <a:schemeClr val="tx1"/>
                </a:solidFill>
                <a:hlinkClick r:id="rId5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15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5 in Top 500 (June 2018)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729749"/>
              </p:ext>
            </p:extLst>
          </p:nvPr>
        </p:nvGraphicFramePr>
        <p:xfrm>
          <a:off x="1028700" y="2852934"/>
          <a:ext cx="7200900" cy="27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Max </a:t>
                      </a:r>
                      <a:r>
                        <a:rPr lang="en-GB" dirty="0" err="1"/>
                        <a:t>Tflops</a:t>
                      </a:r>
                      <a:r>
                        <a:rPr lang="en-GB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 (kW)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2,282,544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122,300.0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8,806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Sunway </a:t>
                      </a:r>
                      <a:r>
                        <a:rPr lang="en-GB" dirty="0" err="1"/>
                        <a:t>TaihuLight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10,649,600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93,014.6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15,371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1,572,480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19,590.0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Tianhe-2A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4,981,760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17,590.0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18,482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AI Bridging Cloud Infrastructure (ABCI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391,680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17,173.2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1,649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809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5 in Top 500 (June 2017)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544515"/>
              </p:ext>
            </p:extLst>
          </p:nvPr>
        </p:nvGraphicFramePr>
        <p:xfrm>
          <a:off x="1028700" y="2852934"/>
          <a:ext cx="7200900" cy="266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Max </a:t>
                      </a:r>
                      <a:r>
                        <a:rPr lang="en-GB" dirty="0" err="1"/>
                        <a:t>Tflops</a:t>
                      </a:r>
                      <a:r>
                        <a:rPr lang="en-GB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 (kW)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Sunway </a:t>
                      </a:r>
                      <a:r>
                        <a:rPr lang="en-GB" dirty="0" err="1"/>
                        <a:t>TaihuLight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10,649,600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93,014.6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15,371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Tianhe-2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3,120,000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33,862.7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17,808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Piz </a:t>
                      </a:r>
                      <a:r>
                        <a:rPr lang="en-GB" dirty="0" err="1"/>
                        <a:t>Daint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Switzerland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361,760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19,590.0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2,272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560,640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17,590.0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8,209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05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Sequoia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1,572,864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17,173.2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7,890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277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7 UK Systems in Top 100 (June 2018)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219212"/>
              </p:ext>
            </p:extLst>
          </p:nvPr>
        </p:nvGraphicFramePr>
        <p:xfrm>
          <a:off x="1187625" y="2423160"/>
          <a:ext cx="7353498" cy="359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19">
                  <a:extLst>
                    <a:ext uri="{9D8B030D-6E8A-4147-A177-3AD203B41FA5}">
                      <a16:colId xmlns:a16="http://schemas.microsoft.com/office/drawing/2014/main" val="447911808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5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690">
                <a:tc>
                  <a:txBody>
                    <a:bodyPr/>
                    <a:lstStyle/>
                    <a:p>
                      <a:r>
                        <a:rPr lang="en-GB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Max </a:t>
                      </a:r>
                      <a:r>
                        <a:rPr lang="en-GB" dirty="0" err="1"/>
                        <a:t>Tflops</a:t>
                      </a:r>
                      <a:r>
                        <a:rPr lang="en-GB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 (kW)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90"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UK</a:t>
                      </a:r>
                      <a:r>
                        <a:rPr lang="en-GB" baseline="0" dirty="0"/>
                        <a:t> Meteorological Office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241,920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7,038.9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3,629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954">
                <a:tc>
                  <a:txBody>
                    <a:bodyPr/>
                    <a:lstStyle/>
                    <a:p>
                      <a:r>
                        <a:rPr lang="en-GB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European Centre for Medium-Range Weather Forecasts (ECMWF)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126,468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3,944.7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690">
                <a:tc>
                  <a:txBody>
                    <a:bodyPr/>
                    <a:lstStyle/>
                    <a:p>
                      <a:r>
                        <a:rPr lang="en-GB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ECMWF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126,468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3,944.7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32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Atomic</a:t>
                      </a:r>
                      <a:r>
                        <a:rPr lang="en-GB" baseline="0" dirty="0"/>
                        <a:t> Weapons Establishment (AWE)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Aldermaston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113,832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3,243.4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036004"/>
                  </a:ext>
                </a:extLst>
              </a:tr>
              <a:tr h="47332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UK Meteorological</a:t>
                      </a:r>
                      <a:r>
                        <a:rPr lang="en-GB" baseline="0" dirty="0"/>
                        <a:t> Office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89,856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2,801.8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62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UK Meteorological</a:t>
                      </a:r>
                      <a:r>
                        <a:rPr lang="en-GB" baseline="0" dirty="0"/>
                        <a:t> Office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89,856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2,801.8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62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Science and Technology Facilities Council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Swindon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80,640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1,829.9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75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8 UK Systems in Top 500 (June 2017)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298803"/>
              </p:ext>
            </p:extLst>
          </p:nvPr>
        </p:nvGraphicFramePr>
        <p:xfrm>
          <a:off x="1052190" y="2420888"/>
          <a:ext cx="7200900" cy="350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33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690">
                <a:tc>
                  <a:txBody>
                    <a:bodyPr/>
                    <a:lstStyle/>
                    <a:p>
                      <a:r>
                        <a:rPr lang="en-GB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Max </a:t>
                      </a:r>
                      <a:r>
                        <a:rPr lang="en-GB" dirty="0" err="1"/>
                        <a:t>Tflops</a:t>
                      </a:r>
                      <a:r>
                        <a:rPr lang="en-GB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 (kW)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90"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UK</a:t>
                      </a:r>
                      <a:r>
                        <a:rPr lang="en-GB" baseline="0" dirty="0"/>
                        <a:t> Meteorological Office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241,920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7,038.9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3,629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954">
                <a:tc>
                  <a:txBody>
                    <a:bodyPr/>
                    <a:lstStyle/>
                    <a:p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European Centre for Medium-Range Weather Forecasts (ECMWF)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126,468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3,944.7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690">
                <a:tc>
                  <a:txBody>
                    <a:bodyPr/>
                    <a:lstStyle/>
                    <a:p>
                      <a:r>
                        <a:rPr lang="en-GB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ECMWF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126,468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3,944.7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690">
                <a:tc>
                  <a:txBody>
                    <a:bodyPr/>
                    <a:lstStyle/>
                    <a:p>
                      <a:r>
                        <a:rPr lang="en-GB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UK</a:t>
                      </a:r>
                      <a:r>
                        <a:rPr lang="en-GB" baseline="0" dirty="0"/>
                        <a:t> Meteorological Office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89,856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2,801.8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690">
                <a:tc>
                  <a:txBody>
                    <a:bodyPr/>
                    <a:lstStyle/>
                    <a:p>
                      <a:r>
                        <a:rPr lang="en-GB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UK</a:t>
                      </a:r>
                      <a:r>
                        <a:rPr lang="en-GB" baseline="0" dirty="0"/>
                        <a:t> Meteorological Office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89,856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2,801.8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322">
                <a:tc>
                  <a:txBody>
                    <a:bodyPr/>
                    <a:lstStyle/>
                    <a:p>
                      <a:r>
                        <a:rPr lang="en-GB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EPSRC/University</a:t>
                      </a:r>
                      <a:r>
                        <a:rPr lang="en-GB" baseline="0" dirty="0"/>
                        <a:t> of Edinburgh - Archer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Edinburgh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118,080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1,642.5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3,306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621">
                <a:tc>
                  <a:txBody>
                    <a:bodyPr/>
                    <a:lstStyle/>
                    <a:p>
                      <a:r>
                        <a:rPr lang="en-GB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STFC – Blue Joule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Warrington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131,072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1,431.1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621"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University of Cambridge</a:t>
                      </a:r>
                      <a:r>
                        <a:rPr lang="en-GB" baseline="0" dirty="0"/>
                        <a:t> - Wilkes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Cambridge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21,240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1,193.0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430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Computing Power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6" name="Rounded Rectangular Callout 5"/>
          <p:cNvSpPr/>
          <p:nvPr/>
        </p:nvSpPr>
        <p:spPr>
          <a:xfrm>
            <a:off x="1187624" y="2708920"/>
            <a:ext cx="4464496" cy="2592288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If you want to find the computing power of your desktop or laptop, then try installing and running LINPACK:</a:t>
            </a:r>
          </a:p>
          <a:p>
            <a:pPr algn="ctr"/>
            <a:r>
              <a:rPr lang="en-GB" dirty="0">
                <a:solidFill>
                  <a:schemeClr val="tx1"/>
                </a:solidFill>
                <a:hlinkClick r:id="rId2"/>
              </a:rPr>
              <a:t>https://www.top500.org/project/linpack/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Compare your computer system to the Top500!</a:t>
            </a:r>
          </a:p>
        </p:txBody>
      </p:sp>
      <p:pic>
        <p:nvPicPr>
          <p:cNvPr id="7170" name="Picture 2" descr="Image result for system performa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714426"/>
            <a:ext cx="25622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276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575748" cy="1485900"/>
          </a:xfrm>
        </p:spPr>
        <p:txBody>
          <a:bodyPr>
            <a:normAutofit/>
          </a:bodyPr>
          <a:lstStyle/>
          <a:p>
            <a:r>
              <a:rPr lang="en-GB" sz="3300" dirty="0"/>
              <a:t>Wider Problems with Massive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More scalable parallel programming models are required to deal with millions-billions of threads</a:t>
            </a:r>
          </a:p>
          <a:p>
            <a:r>
              <a:rPr lang="en-GB" dirty="0"/>
              <a:t>Another problem is power (and energy consumption):</a:t>
            </a:r>
          </a:p>
          <a:p>
            <a:pPr lvl="1"/>
            <a:r>
              <a:rPr lang="en-GB" dirty="0"/>
              <a:t>Some of the top computer systems in Top500 require ~18 MW</a:t>
            </a:r>
          </a:p>
          <a:p>
            <a:pPr lvl="2"/>
            <a:r>
              <a:rPr lang="en-GB" dirty="0"/>
              <a:t>Equivalent to electricity generated by a wind power electric station in Northern Ireland</a:t>
            </a:r>
          </a:p>
          <a:p>
            <a:pPr lvl="2"/>
            <a:r>
              <a:rPr lang="en-GB" dirty="0"/>
              <a:t>Let’s say 1 MW ~ 1000 homes in the UK; nearly 15,000 homes in the UK can be powered</a:t>
            </a:r>
          </a:p>
          <a:p>
            <a:pPr lvl="2"/>
            <a:r>
              <a:rPr lang="en-GB" dirty="0"/>
              <a:t>Data </a:t>
            </a:r>
            <a:r>
              <a:rPr lang="en-GB" dirty="0" err="1"/>
              <a:t>centers</a:t>
            </a:r>
            <a:r>
              <a:rPr lang="en-GB" dirty="0"/>
              <a:t> in the US consume ~2% of the country’s total energy</a:t>
            </a:r>
          </a:p>
          <a:p>
            <a:pPr lvl="3"/>
            <a:r>
              <a:rPr lang="en-GB" dirty="0"/>
              <a:t>Energy consumed by ~6.4 million average US homes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42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Computing Power with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636912"/>
            <a:ext cx="5775548" cy="3230488"/>
          </a:xfrm>
        </p:spPr>
        <p:txBody>
          <a:bodyPr/>
          <a:lstStyle/>
          <a:p>
            <a:r>
              <a:rPr lang="en-GB" dirty="0"/>
              <a:t>Top500 does not consider energy efficiency</a:t>
            </a:r>
          </a:p>
          <a:p>
            <a:r>
              <a:rPr lang="en-GB" dirty="0"/>
              <a:t>Green500 launched to rank top 500 energy efficient computer systems</a:t>
            </a:r>
          </a:p>
          <a:p>
            <a:r>
              <a:rPr lang="en-GB" dirty="0"/>
              <a:t>Since 2007, published twice a year</a:t>
            </a:r>
          </a:p>
          <a:p>
            <a:r>
              <a:rPr lang="en-GB" dirty="0"/>
              <a:t>Visit </a:t>
            </a:r>
            <a:r>
              <a:rPr lang="en-GB" dirty="0">
                <a:hlinkClick r:id="rId2"/>
              </a:rPr>
              <a:t>https://www.top500.org/green500/</a:t>
            </a:r>
            <a:r>
              <a:rPr lang="en-GB" dirty="0"/>
              <a:t> </a:t>
            </a:r>
          </a:p>
          <a:p>
            <a:r>
              <a:rPr lang="en-GB" dirty="0"/>
              <a:t>Details of power measurement method is available </a:t>
            </a:r>
            <a:r>
              <a:rPr lang="en-GB" dirty="0">
                <a:hlinkClick r:id="rId3"/>
              </a:rPr>
              <a:t>here</a:t>
            </a:r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8194" name="Picture 2" descr="https://www.top500.org/static/images/Green500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514" y="2780928"/>
            <a:ext cx="1326257" cy="137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283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791772" cy="1485900"/>
          </a:xfrm>
        </p:spPr>
        <p:txBody>
          <a:bodyPr/>
          <a:lstStyle/>
          <a:p>
            <a:r>
              <a:rPr lang="en-GB" dirty="0"/>
              <a:t>Top 6 in Green 500 (June 2018)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330924"/>
              </p:ext>
            </p:extLst>
          </p:nvPr>
        </p:nvGraphicFramePr>
        <p:xfrm>
          <a:off x="1028700" y="2286000"/>
          <a:ext cx="7647758" cy="293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89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61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Rank in Top500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</a:t>
                      </a:r>
                      <a:r>
                        <a:rPr lang="en-GB" baseline="0" dirty="0"/>
                        <a:t> (kW)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 Efficiency</a:t>
                      </a:r>
                      <a:r>
                        <a:rPr lang="en-GB" baseline="0" dirty="0"/>
                        <a:t> (</a:t>
                      </a:r>
                      <a:r>
                        <a:rPr lang="en-GB" baseline="0" dirty="0" err="1"/>
                        <a:t>Gflops</a:t>
                      </a:r>
                      <a:r>
                        <a:rPr lang="en-GB" baseline="0" dirty="0"/>
                        <a:t>/watts)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Shoubu</a:t>
                      </a:r>
                      <a:r>
                        <a:rPr lang="en-GB" dirty="0"/>
                        <a:t> 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794,400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18.404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Suiren2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762,624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16.835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Sakura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794,400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16.657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DGX </a:t>
                      </a:r>
                      <a:r>
                        <a:rPr lang="en-GB" dirty="0" err="1"/>
                        <a:t>SaturnV</a:t>
                      </a:r>
                      <a:r>
                        <a:rPr lang="en-GB" dirty="0"/>
                        <a:t> Volta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22,440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15.113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2,282,544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8,806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TSUBAME3.0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Switzerland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135,828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2,272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13.704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79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791772" cy="1485900"/>
          </a:xfrm>
        </p:spPr>
        <p:txBody>
          <a:bodyPr/>
          <a:lstStyle/>
          <a:p>
            <a:r>
              <a:rPr lang="en-GB" dirty="0"/>
              <a:t>Top 6 in Green 500 (June 2017)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455922"/>
              </p:ext>
            </p:extLst>
          </p:nvPr>
        </p:nvGraphicFramePr>
        <p:xfrm>
          <a:off x="1028700" y="2286000"/>
          <a:ext cx="7647758" cy="3065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89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61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Rank in Top500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</a:t>
                      </a:r>
                      <a:r>
                        <a:rPr lang="en-GB" baseline="0" dirty="0"/>
                        <a:t> (kW)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Power Efficiency</a:t>
                      </a:r>
                      <a:r>
                        <a:rPr lang="en-GB" baseline="0" dirty="0"/>
                        <a:t> (</a:t>
                      </a:r>
                      <a:r>
                        <a:rPr lang="en-GB" baseline="0" dirty="0" err="1"/>
                        <a:t>Gflops</a:t>
                      </a:r>
                      <a:r>
                        <a:rPr lang="en-GB" baseline="0" dirty="0"/>
                        <a:t>/watts)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TSUBAME3.0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36,288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14.110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Kukai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10,080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14.046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AIST Al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12.681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Raiden GPU Subsystem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11,712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10.603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Wilkes-2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Cambridge, 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21,240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10.428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Piz</a:t>
                      </a:r>
                      <a:r>
                        <a:rPr lang="en-GB" baseline="0" dirty="0"/>
                        <a:t> </a:t>
                      </a:r>
                      <a:r>
                        <a:rPr lang="en-GB" baseline="0" dirty="0" err="1"/>
                        <a:t>Daint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Switzerland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361,760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2,272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10.398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30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Lecturer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Experience with this module</a:t>
            </a:r>
          </a:p>
          <a:p>
            <a:pPr lvl="1"/>
            <a:r>
              <a:rPr lang="en-GB" dirty="0"/>
              <a:t>Was nominated for a teaching award in 2017-18</a:t>
            </a:r>
          </a:p>
          <a:p>
            <a:r>
              <a:rPr lang="en-GB" dirty="0"/>
              <a:t>Contact</a:t>
            </a:r>
          </a:p>
          <a:p>
            <a:pPr lvl="1"/>
            <a:r>
              <a:rPr lang="en-GB" dirty="0"/>
              <a:t>Reachable by email: </a:t>
            </a:r>
            <a:r>
              <a:rPr lang="en-GB" dirty="0">
                <a:hlinkClick r:id="rId2"/>
              </a:rPr>
              <a:t>b.varghese@qub.ac.uk</a:t>
            </a:r>
            <a:endParaRPr lang="en-GB" dirty="0"/>
          </a:p>
          <a:p>
            <a:pPr lvl="1"/>
            <a:r>
              <a:rPr lang="en-GB" dirty="0"/>
              <a:t>(Usually) in Room 01.003, Computer Science Building </a:t>
            </a:r>
          </a:p>
          <a:p>
            <a:r>
              <a:rPr lang="en-GB" dirty="0"/>
              <a:t>Note</a:t>
            </a:r>
          </a:p>
          <a:p>
            <a:pPr lvl="1"/>
            <a:r>
              <a:rPr lang="en-GB" dirty="0"/>
              <a:t>I have been a student in a final year course!</a:t>
            </a:r>
          </a:p>
          <a:p>
            <a:pPr lvl="1"/>
            <a:r>
              <a:rPr lang="en-GB" dirty="0"/>
              <a:t>I fully understand demands, pressures, deadlines </a:t>
            </a:r>
            <a:r>
              <a:rPr lang="en-GB" dirty="0" err="1"/>
              <a:t>etc</a:t>
            </a:r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Updates from the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56792"/>
            <a:ext cx="4335388" cy="482453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Computing magnitude – measured in Floating Point Operations per Second (FLOPS)</a:t>
            </a:r>
          </a:p>
          <a:p>
            <a:pPr lvl="1"/>
            <a:r>
              <a:rPr lang="en-GB" dirty="0" err="1"/>
              <a:t>Terascale</a:t>
            </a:r>
            <a:r>
              <a:rPr lang="en-GB" dirty="0"/>
              <a:t> (10</a:t>
            </a:r>
            <a:r>
              <a:rPr lang="en-GB" baseline="30000" dirty="0"/>
              <a:t>12</a:t>
            </a:r>
            <a:r>
              <a:rPr lang="en-GB" dirty="0"/>
              <a:t>) </a:t>
            </a:r>
          </a:p>
          <a:p>
            <a:pPr lvl="2"/>
            <a:r>
              <a:rPr lang="en-GB" dirty="0"/>
              <a:t>First machine in 1997</a:t>
            </a:r>
          </a:p>
          <a:p>
            <a:pPr lvl="2"/>
            <a:r>
              <a:rPr lang="en-GB" dirty="0"/>
              <a:t>IBM Watson ~80 TFLOPS</a:t>
            </a:r>
          </a:p>
          <a:p>
            <a:pPr lvl="2"/>
            <a:r>
              <a:rPr lang="en-GB" dirty="0"/>
              <a:t>IBM </a:t>
            </a:r>
            <a:r>
              <a:rPr lang="en-GB" dirty="0" err="1"/>
              <a:t>BlueGene</a:t>
            </a:r>
            <a:r>
              <a:rPr lang="en-GB" dirty="0"/>
              <a:t>/L ~478 TFLOPS (2007)</a:t>
            </a:r>
          </a:p>
          <a:p>
            <a:pPr lvl="1"/>
            <a:r>
              <a:rPr lang="en-GB" dirty="0" err="1"/>
              <a:t>Petascale</a:t>
            </a:r>
            <a:r>
              <a:rPr lang="en-GB" dirty="0"/>
              <a:t> (10</a:t>
            </a:r>
            <a:r>
              <a:rPr lang="en-GB" baseline="30000" dirty="0"/>
              <a:t>15</a:t>
            </a:r>
            <a:r>
              <a:rPr lang="en-GB" dirty="0"/>
              <a:t>) </a:t>
            </a:r>
          </a:p>
          <a:p>
            <a:pPr lvl="2"/>
            <a:r>
              <a:rPr lang="en-GB" dirty="0"/>
              <a:t>First machine in 2009</a:t>
            </a:r>
          </a:p>
          <a:p>
            <a:pPr lvl="2"/>
            <a:r>
              <a:rPr lang="en-GB" dirty="0"/>
              <a:t>Sunway </a:t>
            </a:r>
            <a:r>
              <a:rPr lang="en-GB" dirty="0" err="1"/>
              <a:t>TaihuLight</a:t>
            </a:r>
            <a:r>
              <a:rPr lang="en-GB" dirty="0"/>
              <a:t>  ~93 PFLOPS (July 2017)</a:t>
            </a:r>
          </a:p>
          <a:p>
            <a:pPr lvl="1"/>
            <a:r>
              <a:rPr lang="en-GB" dirty="0"/>
              <a:t>Exascale (10</a:t>
            </a:r>
            <a:r>
              <a:rPr lang="en-GB" baseline="30000" dirty="0"/>
              <a:t>18</a:t>
            </a:r>
            <a:r>
              <a:rPr lang="en-GB" dirty="0"/>
              <a:t>) </a:t>
            </a:r>
          </a:p>
          <a:p>
            <a:pPr lvl="2"/>
            <a:r>
              <a:rPr lang="en-GB" dirty="0"/>
              <a:t>Aspiration for parallel computing researchers (2020?)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6" name="Rounded Rectangular Callout 5"/>
          <p:cNvSpPr/>
          <p:nvPr/>
        </p:nvSpPr>
        <p:spPr>
          <a:xfrm>
            <a:off x="5592384" y="1648197"/>
            <a:ext cx="3024336" cy="864096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Keep track of advances in HPC at </a:t>
            </a:r>
            <a:r>
              <a:rPr lang="en-GB" dirty="0">
                <a:solidFill>
                  <a:schemeClr val="tx1"/>
                </a:solidFill>
                <a:hlinkClick r:id="rId2"/>
              </a:rPr>
              <a:t>www.hpcwire.com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592384" y="5234707"/>
            <a:ext cx="3024336" cy="864096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Find more on Exascale Computing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here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>
                <a:solidFill>
                  <a:schemeClr val="tx1"/>
                </a:solidFill>
                <a:hlinkClick r:id="rId4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7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Assignment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47664" y="2310974"/>
            <a:ext cx="6840760" cy="3854330"/>
          </a:xfrm>
        </p:spPr>
        <p:txBody>
          <a:bodyPr>
            <a:normAutofit fontScale="92500"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PDF articles are available on QOL under Resources -&gt; Assignments -&gt; Assignment-0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052162" y="3104432"/>
            <a:ext cx="7503576" cy="856430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tx1"/>
                </a:solidFill>
              </a:rPr>
              <a:t>D. A. Reed, J. </a:t>
            </a:r>
            <a:r>
              <a:rPr lang="en-GB" sz="1600" dirty="0" err="1">
                <a:solidFill>
                  <a:schemeClr val="tx1"/>
                </a:solidFill>
              </a:rPr>
              <a:t>Dongarra</a:t>
            </a:r>
            <a:r>
              <a:rPr lang="en-GB" sz="1600" dirty="0">
                <a:solidFill>
                  <a:schemeClr val="tx1"/>
                </a:solidFill>
              </a:rPr>
              <a:t>, “</a:t>
            </a:r>
            <a:r>
              <a:rPr lang="en-GB" sz="1600" dirty="0">
                <a:solidFill>
                  <a:schemeClr val="tx1"/>
                </a:solidFill>
                <a:hlinkClick r:id="rId2"/>
              </a:rPr>
              <a:t>Exascale Computing and Big Data</a:t>
            </a:r>
            <a:r>
              <a:rPr lang="en-GB" sz="1600" dirty="0">
                <a:solidFill>
                  <a:schemeClr val="tx1"/>
                </a:solidFill>
              </a:rPr>
              <a:t>,” Communications of the ACM, Vol. 58, No. 7, pp. 56-68, 2015</a:t>
            </a:r>
            <a:r>
              <a:rPr lang="en-GB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052162" y="4237898"/>
            <a:ext cx="7503576" cy="864096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tx1"/>
                </a:solidFill>
              </a:rPr>
              <a:t>H. Sutter, “</a:t>
            </a:r>
            <a:r>
              <a:rPr lang="en-GB" sz="1600" dirty="0">
                <a:solidFill>
                  <a:schemeClr val="tx1"/>
                </a:solidFill>
                <a:hlinkClick r:id="rId3"/>
              </a:rPr>
              <a:t>The Free Lunch Is Over: A Fundamental Turn Toward Concurrency in Software</a:t>
            </a:r>
            <a:r>
              <a:rPr lang="en-GB" sz="1600" dirty="0">
                <a:solidFill>
                  <a:schemeClr val="tx1"/>
                </a:solidFill>
              </a:rPr>
              <a:t>,” </a:t>
            </a:r>
            <a:r>
              <a:rPr lang="en-GB" sz="1600" dirty="0" err="1">
                <a:solidFill>
                  <a:schemeClr val="tx1"/>
                </a:solidFill>
              </a:rPr>
              <a:t>Dr.</a:t>
            </a:r>
            <a:r>
              <a:rPr lang="en-GB" sz="1600" dirty="0">
                <a:solidFill>
                  <a:schemeClr val="tx1"/>
                </a:solidFill>
              </a:rPr>
              <a:t> Dobbs Journal, Vol. 30, No. 3, 2005.</a:t>
            </a: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1052162" y="1844824"/>
            <a:ext cx="7503576" cy="957014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tx1"/>
                </a:solidFill>
              </a:rPr>
              <a:t>K. </a:t>
            </a:r>
            <a:r>
              <a:rPr lang="en-GB" sz="1400" dirty="0" err="1">
                <a:solidFill>
                  <a:schemeClr val="tx1"/>
                </a:solidFill>
              </a:rPr>
              <a:t>Asanovic</a:t>
            </a:r>
            <a:r>
              <a:rPr lang="en-GB" sz="1400" dirty="0">
                <a:solidFill>
                  <a:schemeClr val="tx1"/>
                </a:solidFill>
              </a:rPr>
              <a:t>, R. </a:t>
            </a:r>
            <a:r>
              <a:rPr lang="en-GB" sz="1400" dirty="0" err="1">
                <a:solidFill>
                  <a:schemeClr val="tx1"/>
                </a:solidFill>
              </a:rPr>
              <a:t>Bodik</a:t>
            </a:r>
            <a:r>
              <a:rPr lang="en-GB" sz="1400" dirty="0">
                <a:solidFill>
                  <a:schemeClr val="tx1"/>
                </a:solidFill>
              </a:rPr>
              <a:t>, J. </a:t>
            </a:r>
            <a:r>
              <a:rPr lang="en-GB" sz="1400" dirty="0" err="1">
                <a:solidFill>
                  <a:schemeClr val="tx1"/>
                </a:solidFill>
              </a:rPr>
              <a:t>Demmel</a:t>
            </a:r>
            <a:r>
              <a:rPr lang="en-GB" sz="1400" dirty="0">
                <a:solidFill>
                  <a:schemeClr val="tx1"/>
                </a:solidFill>
              </a:rPr>
              <a:t>, T. </a:t>
            </a:r>
            <a:r>
              <a:rPr lang="en-GB" sz="1400" dirty="0" err="1">
                <a:solidFill>
                  <a:schemeClr val="tx1"/>
                </a:solidFill>
              </a:rPr>
              <a:t>Keaveny</a:t>
            </a:r>
            <a:r>
              <a:rPr lang="en-GB" sz="1400" dirty="0">
                <a:solidFill>
                  <a:schemeClr val="tx1"/>
                </a:solidFill>
              </a:rPr>
              <a:t>, K. </a:t>
            </a:r>
            <a:r>
              <a:rPr lang="en-GB" sz="1400" dirty="0" err="1">
                <a:solidFill>
                  <a:schemeClr val="tx1"/>
                </a:solidFill>
              </a:rPr>
              <a:t>Keutzer</a:t>
            </a:r>
            <a:r>
              <a:rPr lang="en-GB" sz="1400" dirty="0">
                <a:solidFill>
                  <a:schemeClr val="tx1"/>
                </a:solidFill>
              </a:rPr>
              <a:t>, J. </a:t>
            </a:r>
            <a:r>
              <a:rPr lang="en-GB" sz="1400" dirty="0" err="1">
                <a:solidFill>
                  <a:schemeClr val="tx1"/>
                </a:solidFill>
              </a:rPr>
              <a:t>Kubiatowicz</a:t>
            </a:r>
            <a:r>
              <a:rPr lang="en-GB" sz="1400" dirty="0">
                <a:solidFill>
                  <a:schemeClr val="tx1"/>
                </a:solidFill>
              </a:rPr>
              <a:t>, N. Morgan, D. Patterson, K. Sen, J. </a:t>
            </a:r>
            <a:r>
              <a:rPr lang="en-GB" sz="1400" dirty="0" err="1">
                <a:solidFill>
                  <a:schemeClr val="tx1"/>
                </a:solidFill>
              </a:rPr>
              <a:t>Wawrzynek</a:t>
            </a:r>
            <a:r>
              <a:rPr lang="en-GB" sz="1400" dirty="0">
                <a:solidFill>
                  <a:schemeClr val="tx1"/>
                </a:solidFill>
              </a:rPr>
              <a:t>, D. Wessel, K. </a:t>
            </a:r>
            <a:r>
              <a:rPr lang="en-GB" sz="1400" dirty="0" err="1">
                <a:solidFill>
                  <a:schemeClr val="tx1"/>
                </a:solidFill>
              </a:rPr>
              <a:t>Yelick</a:t>
            </a:r>
            <a:r>
              <a:rPr lang="en-GB" sz="1400" dirty="0">
                <a:solidFill>
                  <a:schemeClr val="tx1"/>
                </a:solidFill>
              </a:rPr>
              <a:t>, “</a:t>
            </a:r>
            <a:r>
              <a:rPr lang="en-GB" sz="1400" dirty="0">
                <a:solidFill>
                  <a:schemeClr val="tx1"/>
                </a:solidFill>
                <a:hlinkClick r:id="rId4"/>
              </a:rPr>
              <a:t>A View of the Parallel Computing Landscape</a:t>
            </a:r>
            <a:r>
              <a:rPr lang="en-GB" sz="1400" dirty="0">
                <a:solidFill>
                  <a:schemeClr val="tx1"/>
                </a:solidFill>
              </a:rPr>
              <a:t>,” Communications of the ACM, Vol. 52, No. 10, pp. 56-67, 2009.</a:t>
            </a:r>
          </a:p>
        </p:txBody>
      </p:sp>
    </p:spTree>
    <p:extLst>
      <p:ext uri="{BB962C8B-B14F-4D97-AF65-F5344CB8AC3E}">
        <p14:creationId xmlns:p14="http://schemas.microsoft.com/office/powerpoint/2010/main" val="247395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916832"/>
            <a:ext cx="7200900" cy="395056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What is parallel computing?</a:t>
            </a:r>
          </a:p>
          <a:p>
            <a:pPr lvl="1"/>
            <a:r>
              <a:rPr lang="en-GB" dirty="0"/>
              <a:t>Different from sequential computing</a:t>
            </a:r>
          </a:p>
          <a:p>
            <a:r>
              <a:rPr lang="en-GB" dirty="0"/>
              <a:t>Parallelism examples and uses</a:t>
            </a:r>
          </a:p>
          <a:p>
            <a:r>
              <a:rPr lang="en-GB" dirty="0"/>
              <a:t>Challenges with embracing parallelism</a:t>
            </a:r>
          </a:p>
          <a:p>
            <a:pPr lvl="1"/>
            <a:r>
              <a:rPr lang="en-GB" dirty="0"/>
              <a:t>At the software level – programming techniques</a:t>
            </a:r>
          </a:p>
          <a:p>
            <a:pPr lvl="1"/>
            <a:r>
              <a:rPr lang="en-GB" dirty="0"/>
              <a:t>Energy efficiency</a:t>
            </a:r>
          </a:p>
          <a:p>
            <a:r>
              <a:rPr lang="en-GB" dirty="0"/>
              <a:t>Top 500 and Green 500</a:t>
            </a:r>
          </a:p>
          <a:p>
            <a:r>
              <a:rPr lang="en-GB" dirty="0"/>
              <a:t>Awaiting Exascale computing</a:t>
            </a:r>
          </a:p>
          <a:p>
            <a:r>
              <a:rPr lang="en-GB" dirty="0"/>
              <a:t>Don’t forget the reading assignment! </a:t>
            </a:r>
          </a:p>
          <a:p>
            <a:endParaRPr lang="en-GB" dirty="0"/>
          </a:p>
          <a:p>
            <a:r>
              <a:rPr lang="en-GB" b="1" dirty="0"/>
              <a:t>Next item –</a:t>
            </a:r>
            <a:r>
              <a:rPr lang="en-GB" dirty="0"/>
              <a:t> Concepts and Terminology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305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and terminology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275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aim to cover…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Concepts and Terminology</a:t>
            </a:r>
          </a:p>
          <a:p>
            <a:pPr lvl="1"/>
            <a:r>
              <a:rPr lang="en-GB" dirty="0"/>
              <a:t>von Neumann Architecture</a:t>
            </a:r>
          </a:p>
          <a:p>
            <a:pPr lvl="1"/>
            <a:r>
              <a:rPr lang="en-GB" dirty="0"/>
              <a:t>Flynn’s Taxonomy</a:t>
            </a:r>
          </a:p>
          <a:p>
            <a:pPr lvl="1"/>
            <a:r>
              <a:rPr lang="en-GB" dirty="0"/>
              <a:t>Miscellaneous Definitions in Parallel Computing</a:t>
            </a:r>
          </a:p>
          <a:p>
            <a:pPr lvl="1"/>
            <a:r>
              <a:rPr lang="en-GB" dirty="0"/>
              <a:t>Overheads in Parallel Programs</a:t>
            </a:r>
          </a:p>
          <a:p>
            <a:r>
              <a:rPr lang="en-GB" dirty="0"/>
              <a:t>Executing a sequential C program</a:t>
            </a:r>
          </a:p>
          <a:p>
            <a:pPr lvl="1"/>
            <a:r>
              <a:rPr lang="en-GB" dirty="0"/>
              <a:t>Developing </a:t>
            </a:r>
            <a:r>
              <a:rPr lang="en-GB"/>
              <a:t>and running </a:t>
            </a:r>
            <a:r>
              <a:rPr lang="en-GB" dirty="0"/>
              <a:t>a sequential matrix multiplication program on the Kelvin cluster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181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von Neumann Architecture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8700" y="1772816"/>
            <a:ext cx="4360572" cy="4536504"/>
          </a:xfrm>
        </p:spPr>
        <p:txBody>
          <a:bodyPr>
            <a:normAutofit/>
          </a:bodyPr>
          <a:lstStyle/>
          <a:p>
            <a:r>
              <a:rPr lang="en-GB" dirty="0"/>
              <a:t>Named after the Hungarian mathematician John von Neumann </a:t>
            </a:r>
          </a:p>
          <a:p>
            <a:r>
              <a:rPr lang="en-GB" dirty="0"/>
              <a:t>He first authored the general requirements for an electronic computer in his 1945 papers</a:t>
            </a:r>
          </a:p>
          <a:p>
            <a:r>
              <a:rPr lang="en-GB" dirty="0"/>
              <a:t>Since then, virtually all computers have followed this basic design</a:t>
            </a:r>
          </a:p>
          <a:p>
            <a:r>
              <a:rPr lang="en-GB" dirty="0"/>
              <a:t>Comprises four main components:</a:t>
            </a:r>
          </a:p>
          <a:p>
            <a:pPr lvl="1"/>
            <a:r>
              <a:rPr lang="en-GB" dirty="0"/>
              <a:t> Memory</a:t>
            </a:r>
          </a:p>
          <a:p>
            <a:pPr lvl="1"/>
            <a:r>
              <a:rPr lang="en-GB" dirty="0"/>
              <a:t> Control Unit</a:t>
            </a:r>
          </a:p>
          <a:p>
            <a:pPr lvl="1"/>
            <a:r>
              <a:rPr lang="en-GB" dirty="0"/>
              <a:t> Arithmetic Logic Unit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Input/Output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vonNeumann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2348880"/>
            <a:ext cx="3341706" cy="315922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417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von Neumann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700808"/>
            <a:ext cx="4407396" cy="460851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Read/write, random access memory is used to store both program instructions and data</a:t>
            </a:r>
          </a:p>
          <a:p>
            <a:r>
              <a:rPr lang="en-GB" dirty="0"/>
              <a:t>Program instructions are coded data which tell the computer to do something</a:t>
            </a:r>
          </a:p>
          <a:p>
            <a:r>
              <a:rPr lang="en-GB" dirty="0"/>
              <a:t>Data is simply information to be used by the program</a:t>
            </a:r>
          </a:p>
          <a:p>
            <a:r>
              <a:rPr lang="en-GB" dirty="0"/>
              <a:t>Control unit fetches instructions/data from memory, decodes the instructions and then sequentially coordinates operations to accomplish the programmed task.</a:t>
            </a:r>
          </a:p>
          <a:p>
            <a:r>
              <a:rPr lang="en-GB" dirty="0"/>
              <a:t>Arithmetic Unit performs basic arithmetic operations</a:t>
            </a:r>
          </a:p>
          <a:p>
            <a:r>
              <a:rPr lang="en-GB" dirty="0" err="1"/>
              <a:t>Input/Output</a:t>
            </a:r>
            <a:r>
              <a:rPr lang="en-GB" dirty="0"/>
              <a:t> is the interface to the human operator</a:t>
            </a:r>
          </a:p>
        </p:txBody>
      </p:sp>
      <p:pic>
        <p:nvPicPr>
          <p:cNvPr id="4" name="Picture 3" descr="vonNeumann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1445" y="1700808"/>
            <a:ext cx="3341706" cy="315922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451445" y="5157192"/>
            <a:ext cx="3297019" cy="1224136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Find a video on the von Neumann architecture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149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Flynn’s Taxonomy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8700" y="2286000"/>
            <a:ext cx="3831332" cy="3581400"/>
          </a:xfrm>
        </p:spPr>
        <p:txBody>
          <a:bodyPr/>
          <a:lstStyle/>
          <a:p>
            <a:r>
              <a:rPr lang="en-GB" dirty="0"/>
              <a:t>Provides one way to classify parallel computers</a:t>
            </a:r>
          </a:p>
          <a:p>
            <a:r>
              <a:rPr lang="en-GB" dirty="0"/>
              <a:t>In use since 1966</a:t>
            </a:r>
          </a:p>
          <a:p>
            <a:r>
              <a:rPr lang="en-GB" dirty="0"/>
              <a:t>Distinguished processors on the independent dimensions of Instruction and Data</a:t>
            </a:r>
          </a:p>
          <a:p>
            <a:r>
              <a:rPr lang="en-GB" dirty="0"/>
              <a:t>Each dimension has two states: single/multiple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046" y="2171700"/>
            <a:ext cx="3404391" cy="210228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102052" y="4653136"/>
            <a:ext cx="3358380" cy="864096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Videos on Flynn’s Taxonomy are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here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>
                <a:solidFill>
                  <a:schemeClr val="tx1"/>
                </a:solidFill>
                <a:hlinkClick r:id="rId4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231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28800"/>
            <a:ext cx="5127476" cy="460851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Single Instruction, Single Data (SISD)</a:t>
            </a:r>
          </a:p>
          <a:p>
            <a:pPr lvl="1"/>
            <a:r>
              <a:rPr lang="en-GB" dirty="0"/>
              <a:t>A non-parallel computer</a:t>
            </a:r>
          </a:p>
          <a:p>
            <a:pPr lvl="1"/>
            <a:r>
              <a:rPr lang="en-GB" dirty="0"/>
              <a:t>Single instruction: only one instruction stream is being acted on by the CPU during any one clock cycle</a:t>
            </a:r>
          </a:p>
          <a:p>
            <a:pPr lvl="1"/>
            <a:r>
              <a:rPr lang="en-GB" dirty="0"/>
              <a:t>Single data: only one data stream is being used as input during any one clock cycle</a:t>
            </a:r>
          </a:p>
          <a:p>
            <a:pPr lvl="1"/>
            <a:r>
              <a:rPr lang="en-GB" dirty="0"/>
              <a:t>Deterministic execution</a:t>
            </a:r>
          </a:p>
          <a:p>
            <a:pPr lvl="1"/>
            <a:r>
              <a:rPr lang="en-GB" dirty="0"/>
              <a:t>This is the oldest and even today, the most common type of computer</a:t>
            </a:r>
          </a:p>
          <a:p>
            <a:pPr lvl="1"/>
            <a:r>
              <a:rPr lang="en-GB" dirty="0"/>
              <a:t>Examples: older generation mainframes, minicomputers and workstations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16" r="61518" b="50264"/>
          <a:stretch/>
        </p:blipFill>
        <p:spPr>
          <a:xfrm>
            <a:off x="6516216" y="1628800"/>
            <a:ext cx="2232248" cy="2016224"/>
          </a:xfrm>
          <a:prstGeom prst="rect">
            <a:avLst/>
          </a:prstGeom>
        </p:spPr>
      </p:pic>
      <p:pic>
        <p:nvPicPr>
          <p:cNvPr id="5" name="Picture 4" descr="sis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6256" y="3861048"/>
            <a:ext cx="1790700" cy="2133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86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28800"/>
            <a:ext cx="4119364" cy="4608512"/>
          </a:xfrm>
        </p:spPr>
        <p:txBody>
          <a:bodyPr>
            <a:normAutofit/>
          </a:bodyPr>
          <a:lstStyle/>
          <a:p>
            <a:r>
              <a:rPr lang="en-GB" dirty="0"/>
              <a:t>Single Instruction, Multiple Data (SIMD)</a:t>
            </a:r>
          </a:p>
          <a:p>
            <a:pPr lvl="1"/>
            <a:r>
              <a:rPr lang="en-GB" dirty="0"/>
              <a:t>A type of parallel computer</a:t>
            </a:r>
          </a:p>
          <a:p>
            <a:pPr lvl="1"/>
            <a:r>
              <a:rPr lang="en-GB" dirty="0"/>
              <a:t>Single instruction: All processing units execute the same instruction at any given clock cycle</a:t>
            </a:r>
          </a:p>
          <a:p>
            <a:pPr lvl="1"/>
            <a:r>
              <a:rPr lang="en-GB" dirty="0"/>
              <a:t>Multiple data: Each processing unit can operate on a different data element</a:t>
            </a:r>
          </a:p>
          <a:p>
            <a:pPr lvl="1"/>
            <a:r>
              <a:rPr lang="en-GB" dirty="0"/>
              <a:t>Problems with high degree of regularity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1394" r="61518" b="2186"/>
          <a:stretch/>
        </p:blipFill>
        <p:spPr>
          <a:xfrm>
            <a:off x="6117600" y="1556792"/>
            <a:ext cx="2630864" cy="2376264"/>
          </a:xfrm>
          <a:prstGeom prst="rect">
            <a:avLst/>
          </a:prstGeom>
        </p:spPr>
      </p:pic>
      <p:pic>
        <p:nvPicPr>
          <p:cNvPr id="6" name="Picture 5" descr="sim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7643" y="4221088"/>
            <a:ext cx="3270821" cy="182956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8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study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83" y="2060848"/>
            <a:ext cx="6876288" cy="3486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947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28800"/>
            <a:ext cx="4119364" cy="460851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Single Instruction, Multiple Data (SIMD) (contd.)</a:t>
            </a:r>
          </a:p>
          <a:p>
            <a:pPr lvl="1"/>
            <a:r>
              <a:rPr lang="en-GB" dirty="0"/>
              <a:t>Synchronous (lockstep) and deterministic execution</a:t>
            </a:r>
          </a:p>
          <a:p>
            <a:pPr lvl="1"/>
            <a:r>
              <a:rPr lang="en-GB" dirty="0"/>
              <a:t>Two varieties: </a:t>
            </a:r>
          </a:p>
          <a:p>
            <a:pPr lvl="2"/>
            <a:r>
              <a:rPr lang="en-GB" dirty="0"/>
              <a:t>Processor Arrays: Connection Machine CM-2, </a:t>
            </a:r>
            <a:r>
              <a:rPr lang="en-GB" dirty="0" err="1"/>
              <a:t>MasPar</a:t>
            </a:r>
            <a:r>
              <a:rPr lang="en-GB" dirty="0"/>
              <a:t> MP-1 &amp; MP-2, ILLIAC IV</a:t>
            </a:r>
          </a:p>
          <a:p>
            <a:pPr lvl="2"/>
            <a:r>
              <a:rPr lang="en-GB" dirty="0"/>
              <a:t>Vector Pipelines: IBM 9000, Cray X-MP, Y-MP &amp; C90, ETA10</a:t>
            </a:r>
          </a:p>
          <a:p>
            <a:pPr lvl="1"/>
            <a:r>
              <a:rPr lang="en-GB" dirty="0"/>
              <a:t>Graphics Processor Units (GPUs), employ SIMD instructions 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1394" r="61518" b="2186"/>
          <a:stretch/>
        </p:blipFill>
        <p:spPr>
          <a:xfrm>
            <a:off x="6117600" y="1556792"/>
            <a:ext cx="2630864" cy="2376264"/>
          </a:xfrm>
          <a:prstGeom prst="rect">
            <a:avLst/>
          </a:prstGeom>
        </p:spPr>
      </p:pic>
      <p:pic>
        <p:nvPicPr>
          <p:cNvPr id="7" name="Picture 6" descr="simd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348" y="4149080"/>
            <a:ext cx="3719116" cy="159083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104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420888"/>
            <a:ext cx="3744416" cy="3528392"/>
          </a:xfrm>
        </p:spPr>
        <p:txBody>
          <a:bodyPr>
            <a:normAutofit/>
          </a:bodyPr>
          <a:lstStyle/>
          <a:p>
            <a:r>
              <a:rPr lang="en-GB" dirty="0"/>
              <a:t>Single Instruction, Multiple Data (SIMD) (contd.)</a:t>
            </a:r>
          </a:p>
          <a:p>
            <a:pPr lvl="1"/>
            <a:r>
              <a:rPr lang="en-GB" dirty="0"/>
              <a:t>Executing a branch instruction</a:t>
            </a:r>
          </a:p>
          <a:p>
            <a:pPr lvl="1"/>
            <a:r>
              <a:rPr lang="en-GB" dirty="0"/>
              <a:t>Example has four processors</a:t>
            </a:r>
          </a:p>
          <a:p>
            <a:pPr lvl="1"/>
            <a:r>
              <a:rPr lang="en-GB" dirty="0"/>
              <a:t>The conditional statement executes in two steps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4207" t="3294" r="5334" b="11060"/>
          <a:stretch/>
        </p:blipFill>
        <p:spPr bwMode="auto">
          <a:xfrm>
            <a:off x="4731248" y="1340768"/>
            <a:ext cx="4108611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666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28800"/>
            <a:ext cx="4335388" cy="4608512"/>
          </a:xfrm>
        </p:spPr>
        <p:txBody>
          <a:bodyPr>
            <a:normAutofit fontScale="92500"/>
          </a:bodyPr>
          <a:lstStyle/>
          <a:p>
            <a:r>
              <a:rPr lang="en-GB" dirty="0"/>
              <a:t>Multiple Instruction, Single Data (MISD)</a:t>
            </a:r>
          </a:p>
          <a:p>
            <a:pPr lvl="1"/>
            <a:r>
              <a:rPr lang="en-GB" dirty="0"/>
              <a:t>A single data stream is fed into multiple processing units</a:t>
            </a:r>
          </a:p>
          <a:p>
            <a:pPr lvl="1"/>
            <a:r>
              <a:rPr lang="en-GB" dirty="0"/>
              <a:t>Each processing unit operates on the data independently via independent instruction streams</a:t>
            </a:r>
          </a:p>
          <a:p>
            <a:pPr lvl="1"/>
            <a:r>
              <a:rPr lang="en-GB" dirty="0"/>
              <a:t>Few actual examples</a:t>
            </a:r>
          </a:p>
          <a:p>
            <a:pPr lvl="2"/>
            <a:r>
              <a:rPr lang="en-GB" dirty="0"/>
              <a:t>Experimental Carnegie-Mellon </a:t>
            </a:r>
            <a:r>
              <a:rPr lang="en-GB" dirty="0" err="1"/>
              <a:t>C.mmp</a:t>
            </a:r>
            <a:r>
              <a:rPr lang="en-GB" dirty="0"/>
              <a:t> computer (1971).</a:t>
            </a:r>
          </a:p>
          <a:p>
            <a:pPr lvl="1"/>
            <a:r>
              <a:rPr lang="en-GB" dirty="0"/>
              <a:t>Uses: </a:t>
            </a:r>
          </a:p>
          <a:p>
            <a:pPr lvl="2"/>
            <a:r>
              <a:rPr lang="en-GB" dirty="0"/>
              <a:t>multiple cryptography algorithms attempting to crack a single coded message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343" t="4219" r="16792" b="49759"/>
          <a:stretch/>
        </p:blipFill>
        <p:spPr>
          <a:xfrm>
            <a:off x="6222235" y="1484784"/>
            <a:ext cx="2520280" cy="2355845"/>
          </a:xfrm>
          <a:prstGeom prst="rect">
            <a:avLst/>
          </a:prstGeom>
        </p:spPr>
      </p:pic>
      <p:pic>
        <p:nvPicPr>
          <p:cNvPr id="7" name="Picture 6" descr="mis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4149081"/>
            <a:ext cx="3456384" cy="178566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218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28800"/>
            <a:ext cx="4335388" cy="4608512"/>
          </a:xfrm>
        </p:spPr>
        <p:txBody>
          <a:bodyPr>
            <a:normAutofit/>
          </a:bodyPr>
          <a:lstStyle/>
          <a:p>
            <a:r>
              <a:rPr lang="en-GB" dirty="0"/>
              <a:t>Multiple Instruction, Single Data (MISD) (contd.)</a:t>
            </a:r>
          </a:p>
          <a:p>
            <a:pPr lvl="1"/>
            <a:r>
              <a:rPr lang="en-GB" dirty="0"/>
              <a:t>Uses?</a:t>
            </a:r>
          </a:p>
          <a:p>
            <a:pPr lvl="2"/>
            <a:r>
              <a:rPr lang="en-GB" dirty="0"/>
              <a:t>Multiple cryptography algorithms attempting to crack a single coded message</a:t>
            </a:r>
          </a:p>
          <a:p>
            <a:pPr lvl="2"/>
            <a:r>
              <a:rPr lang="en-GB" dirty="0"/>
              <a:t>The Space Shuttle Computer System used a MISD computer</a:t>
            </a:r>
          </a:p>
          <a:p>
            <a:pPr marL="987552" lvl="2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343" t="4219" r="16792" b="49759"/>
          <a:stretch/>
        </p:blipFill>
        <p:spPr>
          <a:xfrm>
            <a:off x="6222235" y="1484784"/>
            <a:ext cx="2520280" cy="235584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483768" y="4725144"/>
            <a:ext cx="6048672" cy="1440160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Alfred Spector and David Gifford, The Space Shuttle Primary Computer System, Communications of the ACM, Vol. 27, Issue 9, September 1984, pp. 872-900.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PDF is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1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28800"/>
            <a:ext cx="3975348" cy="4608512"/>
          </a:xfrm>
        </p:spPr>
        <p:txBody>
          <a:bodyPr>
            <a:normAutofit fontScale="92500"/>
          </a:bodyPr>
          <a:lstStyle/>
          <a:p>
            <a:r>
              <a:rPr lang="en-GB" dirty="0"/>
              <a:t>Multiple Instruction, Multiple Data (MIMD)</a:t>
            </a:r>
          </a:p>
          <a:p>
            <a:pPr lvl="1"/>
            <a:r>
              <a:rPr lang="en-GB" dirty="0"/>
              <a:t>Most common type of parallel computer</a:t>
            </a:r>
          </a:p>
          <a:p>
            <a:pPr lvl="1"/>
            <a:r>
              <a:rPr lang="en-GB" dirty="0"/>
              <a:t>Multiple Instruction: every processor may be executing a different instruction stream</a:t>
            </a:r>
          </a:p>
          <a:p>
            <a:pPr lvl="1"/>
            <a:r>
              <a:rPr lang="en-GB" dirty="0"/>
              <a:t>Multiple Data: every processor may be working with a different data stream</a:t>
            </a:r>
          </a:p>
          <a:p>
            <a:pPr lvl="1"/>
            <a:r>
              <a:rPr lang="en-GB" dirty="0"/>
              <a:t>Execution can be synchronous or asynchronous, deterministic or non-deterministic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078" t="50640" r="991" b="-1282"/>
          <a:stretch/>
        </p:blipFill>
        <p:spPr>
          <a:xfrm>
            <a:off x="5004048" y="1412776"/>
            <a:ext cx="3960440" cy="2592288"/>
          </a:xfrm>
          <a:prstGeom prst="rect">
            <a:avLst/>
          </a:prstGeom>
        </p:spPr>
      </p:pic>
      <p:pic>
        <p:nvPicPr>
          <p:cNvPr id="6" name="Picture 5" descr="mim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4149080"/>
            <a:ext cx="3960440" cy="221531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861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28800"/>
            <a:ext cx="3975348" cy="4608512"/>
          </a:xfrm>
        </p:spPr>
        <p:txBody>
          <a:bodyPr>
            <a:normAutofit/>
          </a:bodyPr>
          <a:lstStyle/>
          <a:p>
            <a:r>
              <a:rPr lang="en-GB" dirty="0"/>
              <a:t>Multiple Instruction, Multiple Data (MIMD) (contd.)</a:t>
            </a:r>
          </a:p>
          <a:p>
            <a:pPr lvl="1"/>
            <a:r>
              <a:rPr lang="en-GB" dirty="0"/>
              <a:t>Examples</a:t>
            </a:r>
          </a:p>
          <a:p>
            <a:pPr lvl="2"/>
            <a:r>
              <a:rPr lang="en-GB" dirty="0"/>
              <a:t>most current supercomputers</a:t>
            </a:r>
          </a:p>
          <a:p>
            <a:pPr lvl="2"/>
            <a:r>
              <a:rPr lang="en-GB" dirty="0"/>
              <a:t>networked parallel computer clusters and "grids“</a:t>
            </a:r>
          </a:p>
          <a:p>
            <a:pPr lvl="2"/>
            <a:r>
              <a:rPr lang="en-GB" dirty="0"/>
              <a:t>multi-processor SMP computers</a:t>
            </a:r>
          </a:p>
          <a:p>
            <a:pPr lvl="2"/>
            <a:r>
              <a:rPr lang="en-GB" dirty="0"/>
              <a:t>multi-core PCs</a:t>
            </a:r>
          </a:p>
          <a:p>
            <a:pPr lvl="2"/>
            <a:r>
              <a:rPr lang="en-GB" dirty="0"/>
              <a:t>Cloud-based systems</a:t>
            </a:r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078" t="50640" r="991" b="-1282"/>
          <a:stretch/>
        </p:blipFill>
        <p:spPr>
          <a:xfrm>
            <a:off x="5004048" y="1412776"/>
            <a:ext cx="3960440" cy="2592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293096"/>
            <a:ext cx="1507993" cy="1130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3" y="5084914"/>
            <a:ext cx="2118323" cy="1296414"/>
          </a:xfrm>
          <a:prstGeom prst="rect">
            <a:avLst/>
          </a:prstGeom>
        </p:spPr>
      </p:pic>
      <p:pic>
        <p:nvPicPr>
          <p:cNvPr id="1028" name="Picture 4" descr="Image result for cloud data cen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0"/>
          <a:stretch/>
        </p:blipFill>
        <p:spPr bwMode="auto">
          <a:xfrm>
            <a:off x="6800073" y="4005064"/>
            <a:ext cx="2016224" cy="112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615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logically discrete section of computational work</a:t>
            </a:r>
          </a:p>
          <a:p>
            <a:pPr lvl="1"/>
            <a:r>
              <a:rPr lang="en-GB" dirty="0"/>
              <a:t>Typically a program or program-like set of instructions executed by a processor</a:t>
            </a:r>
          </a:p>
          <a:p>
            <a:r>
              <a:rPr lang="en-GB" dirty="0"/>
              <a:t>Parallel Task</a:t>
            </a:r>
          </a:p>
          <a:p>
            <a:pPr lvl="1"/>
            <a:r>
              <a:rPr lang="en-GB" dirty="0"/>
              <a:t>A task executed by multiple processors</a:t>
            </a:r>
          </a:p>
          <a:p>
            <a:pPr lvl="1"/>
            <a:r>
              <a:rPr lang="en-GB" dirty="0"/>
              <a:t>Yields correct results</a:t>
            </a:r>
          </a:p>
          <a:p>
            <a:r>
              <a:rPr lang="en-GB" dirty="0"/>
              <a:t>Serial Execution</a:t>
            </a:r>
          </a:p>
          <a:p>
            <a:pPr lvl="1"/>
            <a:r>
              <a:rPr lang="en-GB" dirty="0"/>
              <a:t>One instruction at a time is executed</a:t>
            </a:r>
          </a:p>
          <a:p>
            <a:pPr lvl="1"/>
            <a:r>
              <a:rPr lang="en-GB" dirty="0"/>
              <a:t>On a single processor machine</a:t>
            </a:r>
          </a:p>
          <a:p>
            <a:pPr lvl="1"/>
            <a:r>
              <a:rPr lang="en-GB" dirty="0"/>
              <a:t>Note: All parallel programs will have sections that will need to be executed sequentially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862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719764" cy="416733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Pipelining</a:t>
            </a:r>
          </a:p>
          <a:p>
            <a:pPr lvl="1"/>
            <a:r>
              <a:rPr lang="en-GB" dirty="0"/>
              <a:t>Breaking a task into steps performed by different processors </a:t>
            </a:r>
          </a:p>
          <a:p>
            <a:pPr lvl="1"/>
            <a:r>
              <a:rPr lang="en-GB" dirty="0"/>
              <a:t>Like an assembly line </a:t>
            </a:r>
          </a:p>
          <a:p>
            <a:pPr lvl="1"/>
            <a:r>
              <a:rPr lang="en-GB" dirty="0"/>
              <a:t>a type of parallel computing</a:t>
            </a:r>
          </a:p>
          <a:p>
            <a:r>
              <a:rPr lang="en-GB" dirty="0"/>
              <a:t>Shared Memory</a:t>
            </a:r>
          </a:p>
          <a:p>
            <a:pPr lvl="1"/>
            <a:r>
              <a:rPr lang="en-GB" dirty="0"/>
              <a:t>From a hardware point of view</a:t>
            </a:r>
          </a:p>
          <a:p>
            <a:pPr lvl="2"/>
            <a:r>
              <a:rPr lang="en-GB" dirty="0"/>
              <a:t>All processors have direct (usually bus based) access to common physical memory</a:t>
            </a:r>
          </a:p>
          <a:p>
            <a:pPr lvl="1"/>
            <a:r>
              <a:rPr lang="en-GB" dirty="0"/>
              <a:t>From a programming point of view</a:t>
            </a:r>
          </a:p>
          <a:p>
            <a:pPr lvl="2"/>
            <a:r>
              <a:rPr lang="en-GB" dirty="0"/>
              <a:t>All parallel tasks have the same "picture" of memory</a:t>
            </a:r>
          </a:p>
          <a:p>
            <a:pPr lvl="2"/>
            <a:r>
              <a:rPr lang="en-GB" dirty="0"/>
              <a:t>Can directly address and access the same logical memory locations regardless of where the physical memory actually exists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5868144" y="1428750"/>
            <a:ext cx="2851585" cy="864096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Video on pipelining is </a:t>
            </a:r>
            <a:r>
              <a:rPr lang="en-GB" dirty="0">
                <a:solidFill>
                  <a:schemeClr val="tx1"/>
                </a:solidFill>
                <a:hlinkClick r:id="rId2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868144" y="3352800"/>
            <a:ext cx="2851585" cy="868288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Videos on shared memory are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here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>
                <a:solidFill>
                  <a:schemeClr val="tx1"/>
                </a:solidFill>
                <a:hlinkClick r:id="rId4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289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Symmetric Multi-Processor (SMP)</a:t>
            </a:r>
          </a:p>
          <a:p>
            <a:pPr lvl="1"/>
            <a:r>
              <a:rPr lang="en-GB" dirty="0"/>
              <a:t>Multiple processors share a single address space</a:t>
            </a:r>
          </a:p>
          <a:p>
            <a:pPr lvl="1"/>
            <a:r>
              <a:rPr lang="en-GB" dirty="0"/>
              <a:t>They have access to all resources</a:t>
            </a:r>
          </a:p>
          <a:p>
            <a:pPr lvl="1"/>
            <a:r>
              <a:rPr lang="en-GB" dirty="0"/>
              <a:t>Shared memory computing</a:t>
            </a:r>
          </a:p>
          <a:p>
            <a:r>
              <a:rPr lang="en-GB" dirty="0"/>
              <a:t>Distributed Memory</a:t>
            </a:r>
          </a:p>
          <a:p>
            <a:pPr lvl="1"/>
            <a:r>
              <a:rPr lang="en-GB" dirty="0"/>
              <a:t>Hardware point of view</a:t>
            </a:r>
          </a:p>
          <a:p>
            <a:pPr lvl="2"/>
            <a:r>
              <a:rPr lang="en-GB" dirty="0"/>
              <a:t>Network based memory access for physical memory that is not common. </a:t>
            </a:r>
          </a:p>
          <a:p>
            <a:pPr lvl="1"/>
            <a:r>
              <a:rPr lang="en-GB" dirty="0"/>
              <a:t>Programming point of view</a:t>
            </a:r>
          </a:p>
          <a:p>
            <a:pPr lvl="2"/>
            <a:r>
              <a:rPr lang="en-GB" dirty="0"/>
              <a:t>Tasks can only logically "see" local machine memory</a:t>
            </a:r>
          </a:p>
          <a:p>
            <a:pPr lvl="2"/>
            <a:r>
              <a:rPr lang="en-GB" dirty="0"/>
              <a:t>Must use communications to access memory on other machines where other tasks are executing.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436096" y="3284984"/>
            <a:ext cx="2592288" cy="720080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Video on distributed memory is </a:t>
            </a:r>
            <a:r>
              <a:rPr lang="en-GB" dirty="0">
                <a:solidFill>
                  <a:schemeClr val="tx1"/>
                </a:solidFill>
                <a:hlinkClick r:id="rId2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605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56792"/>
            <a:ext cx="5991572" cy="496855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Communications</a:t>
            </a:r>
          </a:p>
          <a:p>
            <a:pPr lvl="1"/>
            <a:r>
              <a:rPr lang="en-GB" dirty="0"/>
              <a:t>Parallel tasks typically need to exchange data </a:t>
            </a:r>
          </a:p>
          <a:p>
            <a:pPr lvl="1"/>
            <a:r>
              <a:rPr lang="en-GB" dirty="0"/>
              <a:t>Many ways to do this:</a:t>
            </a:r>
          </a:p>
          <a:p>
            <a:pPr lvl="2"/>
            <a:r>
              <a:rPr lang="en-GB" dirty="0"/>
              <a:t>through a shared memory bus or over a network, </a:t>
            </a:r>
          </a:p>
          <a:p>
            <a:pPr lvl="1"/>
            <a:r>
              <a:rPr lang="en-GB" dirty="0"/>
              <a:t>The actual event of data exchange is commonly referred to as communications regardless of the method employed</a:t>
            </a:r>
          </a:p>
          <a:p>
            <a:r>
              <a:rPr lang="en-GB" dirty="0"/>
              <a:t>Synchronisation</a:t>
            </a:r>
          </a:p>
          <a:p>
            <a:pPr lvl="1"/>
            <a:r>
              <a:rPr lang="en-GB" dirty="0"/>
              <a:t>The coordination of parallel tasks in real time, very often associated with communications. </a:t>
            </a:r>
          </a:p>
          <a:p>
            <a:pPr lvl="1"/>
            <a:r>
              <a:rPr lang="en-GB" dirty="0"/>
              <a:t>Usually implemented by providing a synchronisation point within an application </a:t>
            </a:r>
          </a:p>
          <a:p>
            <a:pPr lvl="2"/>
            <a:r>
              <a:rPr lang="en-GB" dirty="0"/>
              <a:t>a task may not proceed further until another task(s) reaches the same or logically equivalent point</a:t>
            </a:r>
          </a:p>
          <a:p>
            <a:pPr lvl="1"/>
            <a:r>
              <a:rPr lang="en-GB" dirty="0"/>
              <a:t>Involves waiting by at least one task, and can therefore cause a parallel application's wall clock execution time to increase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6876256" y="3573016"/>
            <a:ext cx="1944216" cy="1656184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Video links to synchronisation is </a:t>
            </a:r>
            <a:r>
              <a:rPr lang="en-GB" dirty="0">
                <a:solidFill>
                  <a:schemeClr val="tx1"/>
                </a:solidFill>
                <a:hlinkClick r:id="rId2"/>
              </a:rPr>
              <a:t>here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8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Compulsory Elements</a:t>
            </a:r>
          </a:p>
          <a:p>
            <a:pPr lvl="1"/>
            <a:r>
              <a:rPr lang="en-GB" dirty="0"/>
              <a:t>Lectures and Labs</a:t>
            </a:r>
          </a:p>
          <a:p>
            <a:pPr lvl="1"/>
            <a:r>
              <a:rPr lang="en-GB" dirty="0"/>
              <a:t>Coursework</a:t>
            </a:r>
          </a:p>
          <a:p>
            <a:pPr lvl="1"/>
            <a:r>
              <a:rPr lang="en-GB" dirty="0"/>
              <a:t>Project and Presentation</a:t>
            </a:r>
          </a:p>
          <a:p>
            <a:r>
              <a:rPr lang="en-GB" dirty="0"/>
              <a:t>Written Examination</a:t>
            </a:r>
          </a:p>
          <a:p>
            <a:pPr lvl="1"/>
            <a:r>
              <a:rPr lang="en-GB" dirty="0"/>
              <a:t>None!!!</a:t>
            </a:r>
          </a:p>
        </p:txBody>
      </p:sp>
      <p:pic>
        <p:nvPicPr>
          <p:cNvPr id="1026" name="Picture 2" descr="Image result for wooho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293096"/>
            <a:ext cx="317639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e struggle you're in today is the developing strength you need for tomorr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695" y="1916832"/>
            <a:ext cx="3267150" cy="32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6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Granularity</a:t>
            </a:r>
          </a:p>
          <a:p>
            <a:pPr lvl="1"/>
            <a:r>
              <a:rPr lang="en-GB" dirty="0"/>
              <a:t>Qualitative measure of the ratio of computation to communication</a:t>
            </a:r>
          </a:p>
          <a:p>
            <a:pPr lvl="2"/>
            <a:r>
              <a:rPr lang="en-GB" dirty="0"/>
              <a:t>Coarse: relatively large amounts of computational work are done between communication events</a:t>
            </a:r>
          </a:p>
          <a:p>
            <a:pPr lvl="2"/>
            <a:r>
              <a:rPr lang="en-GB" dirty="0"/>
              <a:t>Fine: relatively small amounts of computational work are done between communication events</a:t>
            </a:r>
          </a:p>
          <a:p>
            <a:r>
              <a:rPr lang="en-GB" dirty="0"/>
              <a:t>Observed Speedup</a:t>
            </a:r>
          </a:p>
          <a:p>
            <a:pPr lvl="1"/>
            <a:r>
              <a:rPr lang="en-GB" dirty="0"/>
              <a:t>Defined as:</a:t>
            </a:r>
          </a:p>
          <a:p>
            <a:pPr lvl="2"/>
            <a:r>
              <a:rPr lang="en-GB" dirty="0"/>
              <a:t>Wall clock time for serial execution / Wall clock time for parallel execution</a:t>
            </a:r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500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915717"/>
                <a:ext cx="7503740" cy="453766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Amdahl’s Law</a:t>
                </a:r>
              </a:p>
              <a:p>
                <a:pPr lvl="1"/>
                <a:r>
                  <a:rPr lang="en-GB" dirty="0"/>
                  <a:t>Proposed by Gene Amdahl in 1965</a:t>
                </a:r>
              </a:p>
              <a:p>
                <a:pPr marL="530352" lvl="1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𝑆𝑝𝑒𝑒𝑑𝑢𝑝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𝑜𝑣𝑒𝑟𝑎𝑙𝑙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𝐸𝑥𝑒𝑐𝑢𝑡𝑖𝑜𝑛</m:t>
                        </m:r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𝑡𝑖𝑚𝑒𝑜𝑙𝑑</m:t>
                        </m:r>
                      </m:num>
                      <m:den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𝐸𝑥𝑒𝑐𝑢𝑡𝑖𝑜𝑛</m:t>
                        </m:r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𝑡𝑖𝑚𝑒𝑛𝑒𝑤</m:t>
                        </m:r>
                      </m:den>
                    </m:f>
                  </m:oMath>
                </a14:m>
                <a:endParaRPr lang="ar-AE" dirty="0"/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𝑆𝑝𝑒𝑒𝑑𝑢𝑝</m:t>
                      </m:r>
                      <m:r>
                        <a:rPr lang="ar-AE" baseline="-25000">
                          <a:latin typeface="Cambria Math" panose="02040503050406030204" pitchFamily="18" charset="0"/>
                        </a:rPr>
                        <m:t>𝑜𝑣𝑒𝑟𝑎𝑙𝑙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𝐹𝑟𝑎𝑐𝑡𝑖𝑜𝑛𝑒𝑛</m:t>
                              </m:r>
                              <m:r>
                                <a:rPr lang="ar-AE" b="0" i="1" baseline="-2500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ar-AE" b="0" i="1" baseline="-25000" smtClean="0">
                                  <a:latin typeface="Cambria Math" panose="02040503050406030204" pitchFamily="18" charset="0"/>
                                </a:rPr>
                                <m:t>𝑎𝑛𝑐𝑒𝑑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𝐹𝑟𝑎𝑐𝑡𝑖𝑜𝑛</m:t>
                              </m:r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b="0" i="1" baseline="-25000" smtClean="0">
                                  <a:latin typeface="Cambria Math" panose="02040503050406030204" pitchFamily="18" charset="0"/>
                                </a:rPr>
                                <m:t>𝑒𝑛</m:t>
                              </m:r>
                              <m:r>
                                <a:rPr lang="ar-AE" b="0" i="1" baseline="-2500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ar-AE" b="0" i="1" baseline="-25000" smtClean="0">
                                  <a:latin typeface="Cambria Math" panose="02040503050406030204" pitchFamily="18" charset="0"/>
                                </a:rPr>
                                <m:t>𝑎𝑛𝑐𝑒𝑑</m:t>
                              </m:r>
                            </m:num>
                            <m:den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𝑆𝑝𝑒𝑒𝑑𝑢𝑝</m:t>
                              </m:r>
                              <m:r>
                                <a:rPr lang="ar-AE" b="0" i="1" baseline="-25000" smtClean="0">
                                  <a:latin typeface="Cambria Math" panose="02040503050406030204" pitchFamily="18" charset="0"/>
                                </a:rPr>
                                <m:t>𝑒𝑛</m:t>
                              </m:r>
                              <m:r>
                                <a:rPr lang="ar-AE" b="0" i="1" baseline="-2500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ar-AE" b="0" i="1" baseline="-25000" smtClean="0">
                                  <a:latin typeface="Cambria Math" panose="02040503050406030204" pitchFamily="18" charset="0"/>
                                </a:rPr>
                                <m:t>𝑎𝑛𝑐𝑒𝑑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ar-AE" dirty="0"/>
              </a:p>
              <a:p>
                <a:pPr lvl="1"/>
                <a:endParaRPr lang="ar-AE" dirty="0"/>
              </a:p>
              <a:p>
                <a:pPr lvl="1"/>
                <a:r>
                  <a:rPr lang="en-GB" sz="1800" dirty="0"/>
                  <a:t>Consider a multi-core processor that is 10 times faster for computing an application than an original processor. If the original processor is computing 40% of the time and waiting on I/O for 60% time, then overall speedup with new processor 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𝑆𝑝𝑒𝑒𝑑𝑢𝑝</m:t>
                    </m:r>
                    <m:r>
                      <a:rPr lang="en-GB" sz="1600" b="0" i="1" baseline="-25000" smtClean="0">
                        <a:latin typeface="Cambria Math" panose="02040503050406030204" pitchFamily="18" charset="0"/>
                      </a:rPr>
                      <m:t>𝑜𝑣𝑒𝑟𝑎𝑙𝑙</m:t>
                    </m:r>
                    <m:r>
                      <a:rPr lang="en-GB" sz="16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ar-AE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1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6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ar-AE" sz="1600" b="0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ar-AE" sz="16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ar-AE" sz="1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ar-AE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16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ar-AE" sz="1600" b="0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ar-AE" sz="16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ar-AE" sz="16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den>
                    </m:f>
                  </m:oMath>
                </a14:m>
                <a:r>
                  <a:rPr lang="ar-AE" sz="1600" dirty="0"/>
                  <a:t> </a:t>
                </a:r>
                <a14:m>
                  <m:oMath xmlns:m="http://schemas.openxmlformats.org/officeDocument/2006/math">
                    <m:r>
                      <a:rPr lang="ar-A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1600" b="0" i="1" smtClean="0">
                        <a:latin typeface="Cambria Math" panose="02040503050406030204" pitchFamily="18" charset="0"/>
                      </a:rPr>
                      <m:t>5625</m:t>
                    </m:r>
                  </m:oMath>
                </a14:m>
                <a:r>
                  <a:rPr lang="ar-AE" sz="1600" dirty="0"/>
                  <a:t> </a:t>
                </a:r>
                <a:endParaRPr lang="en-GB" sz="16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915717"/>
                <a:ext cx="7503740" cy="4537669"/>
              </a:xfrm>
              <a:blipFill>
                <a:blip r:embed="rId2"/>
                <a:stretch>
                  <a:fillRect l="-731" t="-1074" r="-12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5364088" y="685800"/>
            <a:ext cx="3240360" cy="1229917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Video links to Amdahl’s law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here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>
                <a:solidFill>
                  <a:schemeClr val="tx1"/>
                </a:solidFill>
                <a:hlinkClick r:id="rId4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3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4407396" cy="358140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Massively Parallel</a:t>
            </a:r>
          </a:p>
          <a:p>
            <a:pPr lvl="1"/>
            <a:r>
              <a:rPr lang="en-GB" dirty="0"/>
              <a:t>Hardware of a parallel system having many processors</a:t>
            </a:r>
          </a:p>
          <a:p>
            <a:pPr lvl="1"/>
            <a:r>
              <a:rPr lang="en-GB" dirty="0"/>
              <a:t>“Many" keeps increasing</a:t>
            </a:r>
          </a:p>
          <a:p>
            <a:pPr lvl="2"/>
            <a:r>
              <a:rPr lang="en-GB" dirty="0"/>
              <a:t>Largest parallel computers can be comprised of hundreds of thousands of processors</a:t>
            </a:r>
          </a:p>
          <a:p>
            <a:r>
              <a:rPr lang="en-GB" dirty="0"/>
              <a:t>Embarrassingly Parallel</a:t>
            </a:r>
          </a:p>
          <a:p>
            <a:pPr lvl="1"/>
            <a:r>
              <a:rPr lang="en-GB" dirty="0"/>
              <a:t>Solving many similar, but independent tasks simultaneously</a:t>
            </a:r>
          </a:p>
          <a:p>
            <a:pPr lvl="1"/>
            <a:r>
              <a:rPr lang="en-GB" dirty="0"/>
              <a:t>Little or no need for coordination among the tasks.</a:t>
            </a:r>
          </a:p>
          <a:p>
            <a:pPr lvl="1"/>
            <a:r>
              <a:rPr lang="en-GB" dirty="0"/>
              <a:t>Ideal form of parallelism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580112" y="4149080"/>
            <a:ext cx="3096344" cy="1080120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Some additional information on embarrassingly parallel is available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here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244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Parallel Overhead</a:t>
            </a:r>
          </a:p>
          <a:p>
            <a:pPr lvl="1"/>
            <a:r>
              <a:rPr lang="en-GB" dirty="0"/>
              <a:t>The amount of time required to coordinate parallel tasks, as opposed to doing useful work. </a:t>
            </a:r>
          </a:p>
          <a:p>
            <a:pPr lvl="1"/>
            <a:r>
              <a:rPr lang="en-GB" dirty="0"/>
              <a:t>Parallel overhead can include factors such as:</a:t>
            </a:r>
          </a:p>
          <a:p>
            <a:pPr lvl="2"/>
            <a:r>
              <a:rPr lang="en-GB" dirty="0"/>
              <a:t>Task start-up time</a:t>
            </a:r>
          </a:p>
          <a:p>
            <a:pPr lvl="2"/>
            <a:r>
              <a:rPr lang="en-GB" dirty="0"/>
              <a:t>Synchronisations</a:t>
            </a:r>
          </a:p>
          <a:p>
            <a:pPr lvl="2"/>
            <a:r>
              <a:rPr lang="en-GB" dirty="0"/>
              <a:t>Data communications</a:t>
            </a:r>
          </a:p>
          <a:p>
            <a:pPr lvl="2"/>
            <a:r>
              <a:rPr lang="en-GB" dirty="0"/>
              <a:t>Software overhead imposed by parallel compilers, libraries, tools, operating system, etc.</a:t>
            </a:r>
          </a:p>
          <a:p>
            <a:pPr lvl="2"/>
            <a:r>
              <a:rPr lang="en-GB" dirty="0"/>
              <a:t>Task termination time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314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916832"/>
            <a:ext cx="3903340" cy="395056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Overheads in Parallel Programs</a:t>
            </a:r>
          </a:p>
          <a:p>
            <a:pPr lvl="1"/>
            <a:r>
              <a:rPr lang="en-GB" dirty="0"/>
              <a:t>If I use two processors, shouldn’t my program run twice as fast? </a:t>
            </a:r>
          </a:p>
          <a:p>
            <a:pPr lvl="1"/>
            <a:r>
              <a:rPr lang="en-GB" dirty="0"/>
              <a:t>No - a number of overheads, including wasted computation, communication, idling, and contention cause degradation in performance</a:t>
            </a:r>
          </a:p>
          <a:p>
            <a:pPr lvl="2"/>
            <a:r>
              <a:rPr lang="en-GB" dirty="0"/>
              <a:t>Example execution profile highlights this </a:t>
            </a:r>
          </a:p>
        </p:txBody>
      </p:sp>
      <p:pic>
        <p:nvPicPr>
          <p:cNvPr id="4" name="Picture 4" descr="exec_pro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004048" y="2852936"/>
            <a:ext cx="3824302" cy="2304256"/>
          </a:xfrm>
          <a:prstGeom prst="rect">
            <a:avLst/>
          </a:prstGeom>
          <a:noFill/>
          <a:ln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81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791772" cy="387930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Overheads in Parallel Programs (contd.)</a:t>
            </a:r>
          </a:p>
          <a:p>
            <a:pPr lvl="1"/>
            <a:r>
              <a:rPr lang="en-GB" dirty="0" err="1"/>
              <a:t>Interprocess</a:t>
            </a:r>
            <a:r>
              <a:rPr lang="en-GB" dirty="0"/>
              <a:t> interactions</a:t>
            </a:r>
          </a:p>
          <a:p>
            <a:pPr lvl="2"/>
            <a:r>
              <a:rPr lang="en-GB" dirty="0"/>
              <a:t>Processors working on any non-trivial parallel problem will need to talk to each other</a:t>
            </a:r>
          </a:p>
          <a:p>
            <a:pPr lvl="2"/>
            <a:r>
              <a:rPr lang="en-GB" dirty="0"/>
              <a:t>Not embarrassingly parallel </a:t>
            </a:r>
          </a:p>
          <a:p>
            <a:pPr lvl="1"/>
            <a:r>
              <a:rPr lang="en-GB" dirty="0"/>
              <a:t>Idling</a:t>
            </a:r>
          </a:p>
          <a:p>
            <a:pPr lvl="2"/>
            <a:r>
              <a:rPr lang="en-GB" dirty="0"/>
              <a:t>Processes may idle because of load imbalance, synchronisation, or serial components. </a:t>
            </a:r>
          </a:p>
          <a:p>
            <a:pPr lvl="1"/>
            <a:r>
              <a:rPr lang="en-GB" dirty="0"/>
              <a:t>Excess Computation</a:t>
            </a:r>
          </a:p>
          <a:p>
            <a:pPr lvl="2"/>
            <a:r>
              <a:rPr lang="en-GB" dirty="0"/>
              <a:t>Computation not performed by the serial version</a:t>
            </a:r>
          </a:p>
          <a:p>
            <a:pPr lvl="2"/>
            <a:r>
              <a:rPr lang="en-GB" dirty="0"/>
              <a:t>May be because the serial algorithm is difficult to parallelise, or </a:t>
            </a:r>
          </a:p>
          <a:p>
            <a:pPr lvl="2"/>
            <a:r>
              <a:rPr lang="en-GB" dirty="0"/>
              <a:t>Some computations are repeated across processors to minimise communication. 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214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4695428" cy="35814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Scalability</a:t>
            </a:r>
          </a:p>
          <a:p>
            <a:pPr lvl="1"/>
            <a:r>
              <a:rPr lang="en-GB" dirty="0"/>
              <a:t>Parallel system's (hardware and/or software) ability to demonstrate an increase in parallel speedup with more processors. 	</a:t>
            </a:r>
          </a:p>
          <a:p>
            <a:pPr lvl="1"/>
            <a:r>
              <a:rPr lang="en-GB" dirty="0"/>
              <a:t>Factors that contribute to scalability include:</a:t>
            </a:r>
          </a:p>
          <a:p>
            <a:pPr lvl="2"/>
            <a:r>
              <a:rPr lang="en-GB" dirty="0"/>
              <a:t>Hardware - particularly memory-CPU bandwidths and network communications</a:t>
            </a:r>
          </a:p>
          <a:p>
            <a:pPr lvl="2"/>
            <a:r>
              <a:rPr lang="en-GB" dirty="0"/>
              <a:t>Application algorithm</a:t>
            </a:r>
          </a:p>
          <a:p>
            <a:pPr lvl="2"/>
            <a:r>
              <a:rPr lang="en-GB" dirty="0"/>
              <a:t>Parallel overhead related</a:t>
            </a:r>
          </a:p>
          <a:p>
            <a:pPr lvl="2"/>
            <a:r>
              <a:rPr lang="en-GB" dirty="0"/>
              <a:t>Characteristics of your specific application and coding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6012160" y="2636912"/>
            <a:ext cx="2448272" cy="1368152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Interesting link to a video on an example on scalability is </a:t>
            </a:r>
            <a:r>
              <a:rPr lang="en-GB" dirty="0">
                <a:solidFill>
                  <a:schemeClr val="tx1"/>
                </a:solidFill>
                <a:hlinkClick r:id="rId2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253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4839444" cy="35814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Multi-core Processors</a:t>
            </a:r>
          </a:p>
          <a:p>
            <a:pPr lvl="1"/>
            <a:r>
              <a:rPr lang="en-GB" dirty="0"/>
              <a:t>Multiple processors (cores) on a single chip</a:t>
            </a:r>
          </a:p>
          <a:p>
            <a:r>
              <a:rPr lang="en-GB" dirty="0"/>
              <a:t>Cluster Computing</a:t>
            </a:r>
          </a:p>
          <a:p>
            <a:pPr lvl="1"/>
            <a:r>
              <a:rPr lang="en-GB" dirty="0"/>
              <a:t>Combination of commodity units (processors, networks or SMPs) to build a parallel system</a:t>
            </a:r>
          </a:p>
          <a:p>
            <a:r>
              <a:rPr lang="en-GB" dirty="0"/>
              <a:t>Supercomputing/High-Performance Computing</a:t>
            </a:r>
          </a:p>
          <a:p>
            <a:pPr lvl="1"/>
            <a:r>
              <a:rPr lang="en-GB" dirty="0"/>
              <a:t>Use of the world's fastest, largest machines to solve large problems</a:t>
            </a:r>
          </a:p>
          <a:p>
            <a:endParaRPr lang="en-GB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6300192" y="2348880"/>
            <a:ext cx="2448272" cy="1440160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Link to students building a cluster at a university is </a:t>
            </a:r>
            <a:r>
              <a:rPr lang="en-GB" dirty="0">
                <a:solidFill>
                  <a:schemeClr val="tx1"/>
                </a:solidFill>
                <a:hlinkClick r:id="rId2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6300192" y="4149080"/>
            <a:ext cx="2448272" cy="1440160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You can build a computer cluster at home. Video link is </a:t>
            </a:r>
            <a:r>
              <a:rPr lang="en-GB" dirty="0">
                <a:solidFill>
                  <a:schemeClr val="tx1"/>
                </a:solidFill>
                <a:hlinkClick r:id="rId3"/>
              </a:rPr>
              <a:t>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9679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28700" y="2286000"/>
            <a:ext cx="7575748" cy="3581400"/>
          </a:xfrm>
        </p:spPr>
        <p:txBody>
          <a:bodyPr/>
          <a:lstStyle/>
          <a:p>
            <a:r>
              <a:rPr lang="en-GB" dirty="0"/>
              <a:t>von Neumann Architecture</a:t>
            </a:r>
          </a:p>
          <a:p>
            <a:r>
              <a:rPr lang="en-GB" dirty="0"/>
              <a:t>Flynn’s Taxonomy</a:t>
            </a:r>
          </a:p>
          <a:p>
            <a:r>
              <a:rPr lang="en-GB" dirty="0"/>
              <a:t>Miscellaneous Definitions in Parallel Computing</a:t>
            </a:r>
          </a:p>
          <a:p>
            <a:r>
              <a:rPr lang="en-GB" dirty="0"/>
              <a:t>Overheads in Parallel Programs</a:t>
            </a:r>
          </a:p>
          <a:p>
            <a:endParaRPr lang="en-GB" dirty="0"/>
          </a:p>
          <a:p>
            <a:r>
              <a:rPr lang="en-GB" b="1" dirty="0"/>
              <a:t>Next item for today</a:t>
            </a:r>
            <a:r>
              <a:rPr lang="en-GB" dirty="0"/>
              <a:t>: Unix and C Programming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0040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TUTORIAL: UNIX and C programming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42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will have:</a:t>
            </a:r>
          </a:p>
          <a:p>
            <a:pPr lvl="1"/>
            <a:r>
              <a:rPr lang="en-GB" dirty="0"/>
              <a:t>Lectures + Practical: 10 sessions ~ 60 hours</a:t>
            </a:r>
          </a:p>
          <a:p>
            <a:pPr lvl="2"/>
            <a:r>
              <a:rPr lang="en-GB" dirty="0"/>
              <a:t>Informal feedback sessions (Week 3, 5)</a:t>
            </a:r>
          </a:p>
          <a:p>
            <a:pPr lvl="3"/>
            <a:r>
              <a:rPr lang="en-GB" dirty="0"/>
              <a:t>To help with coursework</a:t>
            </a:r>
          </a:p>
          <a:p>
            <a:pPr lvl="2"/>
            <a:r>
              <a:rPr lang="en-GB" dirty="0"/>
              <a:t>Two sessions for self-study (Week 9, 10)</a:t>
            </a:r>
          </a:p>
          <a:p>
            <a:pPr lvl="3"/>
            <a:r>
              <a:rPr lang="en-GB" dirty="0"/>
              <a:t>Some material will be discussed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1156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Tutorial: Unix and 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564904"/>
            <a:ext cx="7200900" cy="3302496"/>
          </a:xfrm>
        </p:spPr>
        <p:txBody>
          <a:bodyPr>
            <a:normAutofit/>
          </a:bodyPr>
          <a:lstStyle/>
          <a:p>
            <a:r>
              <a:rPr lang="en-GB" dirty="0"/>
              <a:t>Using Unix on lab machines</a:t>
            </a:r>
          </a:p>
          <a:p>
            <a:pPr lvl="1"/>
            <a:r>
              <a:rPr lang="en-GB" dirty="0"/>
              <a:t>Go to C:/Vbox/csc4005 folder</a:t>
            </a:r>
          </a:p>
          <a:p>
            <a:pPr lvl="1"/>
            <a:r>
              <a:rPr lang="en-GB" dirty="0"/>
              <a:t>Open the Ubuntu image in Oracle Virtual Box</a:t>
            </a:r>
          </a:p>
          <a:p>
            <a:pPr lvl="1"/>
            <a:r>
              <a:rPr lang="en-GB" dirty="0"/>
              <a:t>Password to enter is ‘labcsc4005’</a:t>
            </a:r>
          </a:p>
          <a:p>
            <a:pPr lvl="1"/>
            <a:r>
              <a:rPr lang="en-GB" dirty="0"/>
              <a:t>After boot up of Ubuntu click on File Manager</a:t>
            </a:r>
          </a:p>
          <a:p>
            <a:pPr lvl="1"/>
            <a:r>
              <a:rPr lang="en-GB" dirty="0"/>
              <a:t>Click on Connect to Server</a:t>
            </a:r>
          </a:p>
          <a:p>
            <a:pPr lvl="1"/>
            <a:r>
              <a:rPr lang="en-GB" dirty="0"/>
              <a:t>Use the following path to connect: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smb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://nas02.eeecs.qub.ac.uk/Menghome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/&lt;studentno.&gt;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0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Tutorial: Unix and 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Unix on lab machines (contd.)</a:t>
            </a:r>
          </a:p>
          <a:p>
            <a:pPr lvl="1"/>
            <a:r>
              <a:rPr lang="en-GB" dirty="0"/>
              <a:t>Use the following information for connecting</a:t>
            </a:r>
          </a:p>
          <a:p>
            <a:pPr lvl="2"/>
            <a:r>
              <a:rPr lang="en-GB" dirty="0"/>
              <a:t>Select ‘Registered user’</a:t>
            </a:r>
          </a:p>
          <a:p>
            <a:pPr lvl="2"/>
            <a:r>
              <a:rPr lang="en-GB" dirty="0"/>
              <a:t>Username: &lt;your student no.&gt;</a:t>
            </a:r>
          </a:p>
          <a:p>
            <a:pPr lvl="2"/>
            <a:r>
              <a:rPr lang="en-GB" dirty="0"/>
              <a:t>Domain: </a:t>
            </a:r>
            <a:r>
              <a:rPr lang="en-GB" dirty="0" err="1"/>
              <a:t>eeecs</a:t>
            </a:r>
            <a:endParaRPr lang="en-GB" dirty="0"/>
          </a:p>
          <a:p>
            <a:pPr lvl="2"/>
            <a:r>
              <a:rPr lang="en-GB" dirty="0"/>
              <a:t>Password: &lt;your password&gt;</a:t>
            </a:r>
          </a:p>
          <a:p>
            <a:pPr lvl="2"/>
            <a:r>
              <a:rPr lang="en-GB" dirty="0"/>
              <a:t>Select ‘Remember password until you logout’</a:t>
            </a:r>
          </a:p>
          <a:p>
            <a:pPr marL="530352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177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Tutorial: Unix and 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647756" cy="3581400"/>
          </a:xfrm>
        </p:spPr>
        <p:txBody>
          <a:bodyPr>
            <a:normAutofit/>
          </a:bodyPr>
          <a:lstStyle/>
          <a:p>
            <a:r>
              <a:rPr lang="en-GB" dirty="0"/>
              <a:t>Go to Resources -&gt; Tutorials -&gt; Tutorial-1</a:t>
            </a:r>
          </a:p>
          <a:p>
            <a:pPr lvl="1"/>
            <a:r>
              <a:rPr lang="en-GB" dirty="0"/>
              <a:t>Unix Tutorials</a:t>
            </a:r>
          </a:p>
          <a:p>
            <a:pPr lvl="2"/>
            <a:r>
              <a:rPr lang="en-GB" b="1" dirty="0"/>
              <a:t>Tutorial 1a </a:t>
            </a:r>
            <a:r>
              <a:rPr lang="en-GB" dirty="0"/>
              <a:t>- Complete the tutorials available on QOL in Resources -&gt; Tutorials folder</a:t>
            </a:r>
          </a:p>
          <a:p>
            <a:pPr lvl="1"/>
            <a:r>
              <a:rPr lang="en-GB" dirty="0"/>
              <a:t>C Programming Tutorials</a:t>
            </a:r>
          </a:p>
          <a:p>
            <a:pPr lvl="2"/>
            <a:r>
              <a:rPr lang="en-GB" b="1" dirty="0"/>
              <a:t>Tutorial 1b </a:t>
            </a:r>
            <a:r>
              <a:rPr lang="en-GB" dirty="0"/>
              <a:t>- Read the EssentialC.pdf available on QOL in Resources -&gt; Tutorials folder</a:t>
            </a:r>
          </a:p>
          <a:p>
            <a:pPr lvl="2"/>
            <a:r>
              <a:rPr lang="en-GB" b="1" dirty="0"/>
              <a:t>Tutorial 1c </a:t>
            </a:r>
            <a:r>
              <a:rPr lang="en-GB" dirty="0"/>
              <a:t>- Complete the tutorials available on QOL in Resources -&gt; Tutorials folder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1922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Tutorial: Unix and 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636912"/>
            <a:ext cx="7200900" cy="323048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 Programming Tutorials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Note: Work from the I: drive in your account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it is accessible from Virtual Box</a:t>
            </a:r>
          </a:p>
          <a:p>
            <a:pPr lvl="1"/>
            <a:r>
              <a:rPr lang="en-GB" dirty="0"/>
              <a:t>Use an editor to write the program</a:t>
            </a:r>
          </a:p>
          <a:p>
            <a:pPr lvl="2"/>
            <a:r>
              <a:rPr lang="en-GB" dirty="0"/>
              <a:t>For example, </a:t>
            </a:r>
            <a:r>
              <a:rPr lang="en-GB" dirty="0" err="1"/>
              <a:t>nano</a:t>
            </a:r>
            <a:r>
              <a:rPr lang="en-GB" dirty="0"/>
              <a:t> (is also available on the cluster)</a:t>
            </a:r>
          </a:p>
          <a:p>
            <a:pPr lvl="1"/>
            <a:r>
              <a:rPr lang="en-GB" dirty="0"/>
              <a:t>Command to compile a C program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filename.c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-o 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outputname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GB" dirty="0"/>
              <a:t>Executing the compiled program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outputname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1924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700808"/>
            <a:ext cx="7200900" cy="4392488"/>
          </a:xfrm>
        </p:spPr>
        <p:txBody>
          <a:bodyPr>
            <a:normAutofit/>
          </a:bodyPr>
          <a:lstStyle/>
          <a:p>
            <a:r>
              <a:rPr lang="en-GB" dirty="0"/>
              <a:t>Parallel computer memory architectures</a:t>
            </a:r>
          </a:p>
          <a:p>
            <a:r>
              <a:rPr lang="en-GB" dirty="0"/>
              <a:t>Parallel computer programming models</a:t>
            </a:r>
          </a:p>
          <a:p>
            <a:r>
              <a:rPr lang="en-GB" dirty="0"/>
              <a:t>Executing programs on the Kelvin cluster</a:t>
            </a:r>
          </a:p>
          <a:p>
            <a:r>
              <a:rPr lang="en-GB" b="1" dirty="0"/>
              <a:t>Before then</a:t>
            </a:r>
            <a:r>
              <a:rPr lang="en-GB" dirty="0"/>
              <a:t> complete the Unix and C programming tutorials!</a:t>
            </a:r>
          </a:p>
          <a:p>
            <a:endParaRPr lang="en-GB" dirty="0"/>
          </a:p>
          <a:p>
            <a:r>
              <a:rPr lang="en-GB" dirty="0"/>
              <a:t>Note:</a:t>
            </a:r>
          </a:p>
          <a:p>
            <a:pPr lvl="1"/>
            <a:r>
              <a:rPr lang="en-GB" dirty="0"/>
              <a:t>Please feel free to ask if anything its not clear!</a:t>
            </a:r>
          </a:p>
          <a:p>
            <a:pPr lvl="1"/>
            <a:r>
              <a:rPr lang="en-GB" dirty="0"/>
              <a:t>Post queries on Discussion Forum not on e-mails. </a:t>
            </a:r>
          </a:p>
          <a:p>
            <a:pPr lvl="2"/>
            <a:r>
              <a:rPr lang="en-GB" dirty="0"/>
              <a:t>If there is a query on Discussion Forum and you know the answer to it, please attempt answering it.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33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you will have</a:t>
            </a:r>
          </a:p>
          <a:p>
            <a:pPr lvl="1"/>
            <a:r>
              <a:rPr lang="en-GB" dirty="0"/>
              <a:t>Practical sessions with lecture</a:t>
            </a:r>
          </a:p>
          <a:p>
            <a:pPr lvl="1"/>
            <a:r>
              <a:rPr lang="en-GB" dirty="0"/>
              <a:t>Reading Assignment: 3 articles</a:t>
            </a:r>
          </a:p>
          <a:p>
            <a:pPr lvl="1"/>
            <a:r>
              <a:rPr lang="en-GB" dirty="0"/>
              <a:t>Programming Assignments: 2 (30% + 20%)</a:t>
            </a:r>
          </a:p>
          <a:p>
            <a:pPr lvl="1"/>
            <a:r>
              <a:rPr lang="en-GB" dirty="0"/>
              <a:t>Final Programming Project: 1 (50%)</a:t>
            </a:r>
          </a:p>
          <a:p>
            <a:pPr lvl="2"/>
            <a:r>
              <a:rPr lang="en-GB" dirty="0"/>
              <a:t>With a project presentation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8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Deadlines for Marked Coursework (50%)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564904"/>
            <a:ext cx="7200900" cy="2574708"/>
          </a:xfrm>
        </p:spPr>
        <p:txBody>
          <a:bodyPr>
            <a:normAutofit/>
          </a:bodyPr>
          <a:lstStyle/>
          <a:p>
            <a:r>
              <a:rPr lang="en-GB" dirty="0"/>
              <a:t>Assignment 1</a:t>
            </a:r>
          </a:p>
          <a:p>
            <a:pPr lvl="1"/>
            <a:r>
              <a:rPr lang="en-GB" dirty="0"/>
              <a:t>Available on: Mon, Sep 24, 13:00</a:t>
            </a:r>
          </a:p>
          <a:p>
            <a:pPr lvl="1"/>
            <a:r>
              <a:rPr lang="en-GB" dirty="0"/>
              <a:t>Deadline: Thu, Oct 25, 23:59</a:t>
            </a:r>
          </a:p>
          <a:p>
            <a:r>
              <a:rPr lang="en-GB" dirty="0"/>
              <a:t>Assignment 2</a:t>
            </a:r>
          </a:p>
          <a:p>
            <a:pPr lvl="1"/>
            <a:r>
              <a:rPr lang="en-GB" dirty="0"/>
              <a:t>Available on: Mon, Oct 29, 09:00</a:t>
            </a:r>
          </a:p>
          <a:p>
            <a:pPr lvl="1"/>
            <a:r>
              <a:rPr lang="en-GB" dirty="0"/>
              <a:t>Deadline: Wed, Nov 14, 23:59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CSC4005 -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E1F3-FEC6-417D-8352-A3FF5DE1A1A9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Right Brace 5"/>
          <p:cNvSpPr/>
          <p:nvPr/>
        </p:nvSpPr>
        <p:spPr>
          <a:xfrm>
            <a:off x="6372200" y="3017050"/>
            <a:ext cx="250844" cy="540432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623044" y="3023809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30%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372200" y="4205201"/>
            <a:ext cx="250844" cy="540432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623044" y="4211960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7417806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FFCFFE4685D84A888E3F8EC5AA16CD" ma:contentTypeVersion="0" ma:contentTypeDescription="Create a new document." ma:contentTypeScope="" ma:versionID="90b3919a3489ecceb2d696991235743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CE1F40-352A-49D9-9550-4DEF941C1FB8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F940C6C4-09F5-406F-B800-5913A3AFB5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B42B13-AF2C-4BB4-B574-F1EF8CF476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1577</TotalTime>
  <Words>4509</Words>
  <Application>Microsoft Office PowerPoint</Application>
  <PresentationFormat>全屏显示(4:3)</PresentationFormat>
  <Paragraphs>958</Paragraphs>
  <Slides>74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74</vt:i4>
      </vt:variant>
    </vt:vector>
  </HeadingPairs>
  <TitlesOfParts>
    <vt:vector size="82" baseType="lpstr">
      <vt:lpstr>Arial</vt:lpstr>
      <vt:lpstr>Calibri</vt:lpstr>
      <vt:lpstr>Cambria Math</vt:lpstr>
      <vt:lpstr>Courier New</vt:lpstr>
      <vt:lpstr>Franklin Gothic Book</vt:lpstr>
      <vt:lpstr>Tahoma</vt:lpstr>
      <vt:lpstr>Custom Design</vt:lpstr>
      <vt:lpstr>Crop</vt:lpstr>
      <vt:lpstr>CSC4005 High Performance Computing: Principles Of Parallel Programming  Lecture 1 INTRO TO PARALLEL PROGRAMMING</vt:lpstr>
      <vt:lpstr>Acknowledgements</vt:lpstr>
      <vt:lpstr>About the Lecturer</vt:lpstr>
      <vt:lpstr>About the Lecturer</vt:lpstr>
      <vt:lpstr>Why study this course?</vt:lpstr>
      <vt:lpstr>About the Course</vt:lpstr>
      <vt:lpstr>About the Course</vt:lpstr>
      <vt:lpstr>About the Course</vt:lpstr>
      <vt:lpstr>Deadlines for Marked Coursework (50%)</vt:lpstr>
      <vt:lpstr>Deadlines for Final Project (50%)</vt:lpstr>
      <vt:lpstr>About the Course</vt:lpstr>
      <vt:lpstr>About the Course</vt:lpstr>
      <vt:lpstr>About the course</vt:lpstr>
      <vt:lpstr>About the Course</vt:lpstr>
      <vt:lpstr>About the Course</vt:lpstr>
      <vt:lpstr>About the Course</vt:lpstr>
      <vt:lpstr>A note on assignments</vt:lpstr>
      <vt:lpstr>A Note on Assignments – Year 1</vt:lpstr>
      <vt:lpstr>A Note on Assignments – Year 2</vt:lpstr>
      <vt:lpstr>A Note on Assignments – Year 3</vt:lpstr>
      <vt:lpstr>A Note on Assignments – Year 4</vt:lpstr>
      <vt:lpstr>Introduction</vt:lpstr>
      <vt:lpstr>What is Parallel Computing?</vt:lpstr>
      <vt:lpstr>What is Parallel Computing?</vt:lpstr>
      <vt:lpstr>Parallelism Examples</vt:lpstr>
      <vt:lpstr>Parallelism Uses</vt:lpstr>
      <vt:lpstr>Face the Inevitable, Embrace Parallelism</vt:lpstr>
      <vt:lpstr>Face the Inevitable, Embrace Parallelism</vt:lpstr>
      <vt:lpstr>Face the Inevitable, Embrace Parallelism</vt:lpstr>
      <vt:lpstr>Measuring Computing Power</vt:lpstr>
      <vt:lpstr>Top 5 in Top 500 (June 2018)</vt:lpstr>
      <vt:lpstr>Top 5 in Top 500 (June 2017)</vt:lpstr>
      <vt:lpstr>Top 7 UK Systems in Top 100 (June 2018)</vt:lpstr>
      <vt:lpstr>Top 8 UK Systems in Top 500 (June 2017)</vt:lpstr>
      <vt:lpstr>Measuring Computing Power</vt:lpstr>
      <vt:lpstr>Wider Problems with Massive Parallelism</vt:lpstr>
      <vt:lpstr>Measuring Computing Power with Energy</vt:lpstr>
      <vt:lpstr>Top 6 in Green 500 (June 2018)</vt:lpstr>
      <vt:lpstr>Top 6 in Green 500 (June 2017)</vt:lpstr>
      <vt:lpstr>Updates from the Market</vt:lpstr>
      <vt:lpstr>Reading Assignment</vt:lpstr>
      <vt:lpstr>Recap</vt:lpstr>
      <vt:lpstr>Concepts and terminology</vt:lpstr>
      <vt:lpstr>What we aim to cover…</vt:lpstr>
      <vt:lpstr>von Neumann Architecture</vt:lpstr>
      <vt:lpstr>von Neumann Architecture</vt:lpstr>
      <vt:lpstr>Flynn’s Taxonomy</vt:lpstr>
      <vt:lpstr>Flynn’s Taxonomy</vt:lpstr>
      <vt:lpstr>Flynn’s Taxonomy</vt:lpstr>
      <vt:lpstr>Flynn’s Taxonomy</vt:lpstr>
      <vt:lpstr>Flynn’s Taxonomy</vt:lpstr>
      <vt:lpstr>Flynn’s Taxonomy</vt:lpstr>
      <vt:lpstr>Flynn’s Taxonomy</vt:lpstr>
      <vt:lpstr>Flynn’s Taxonomy</vt:lpstr>
      <vt:lpstr>Flynn’s Taxonomy</vt:lpstr>
      <vt:lpstr>Definitions</vt:lpstr>
      <vt:lpstr>Definitions</vt:lpstr>
      <vt:lpstr>Definitions</vt:lpstr>
      <vt:lpstr>Definitions</vt:lpstr>
      <vt:lpstr>Definitions</vt:lpstr>
      <vt:lpstr>Definitions</vt:lpstr>
      <vt:lpstr>Definitions</vt:lpstr>
      <vt:lpstr>Definitions</vt:lpstr>
      <vt:lpstr>Definitions</vt:lpstr>
      <vt:lpstr>Definitions</vt:lpstr>
      <vt:lpstr>Definitions</vt:lpstr>
      <vt:lpstr>Definitions</vt:lpstr>
      <vt:lpstr>Recap…</vt:lpstr>
      <vt:lpstr>TUTORIAL: UNIX and C programming</vt:lpstr>
      <vt:lpstr>Tutorial: Unix and C Programming</vt:lpstr>
      <vt:lpstr>Tutorial: Unix and C Programming</vt:lpstr>
      <vt:lpstr>Tutorial: Unix and C Programming</vt:lpstr>
      <vt:lpstr>Tutorial: Unix and C Programming</vt:lpstr>
      <vt:lpstr>Next Time…</vt:lpstr>
    </vt:vector>
  </TitlesOfParts>
  <Company>Queen's University Belfast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CSC4005_1</dc:title>
  <dc:creator>Computer Science</dc:creator>
  <cp:lastModifiedBy>tianbai peng</cp:lastModifiedBy>
  <cp:revision>733</cp:revision>
  <dcterms:created xsi:type="dcterms:W3CDTF">2009-11-21T21:55:35Z</dcterms:created>
  <dcterms:modified xsi:type="dcterms:W3CDTF">2018-09-21T15:36:03Z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0x010100E8FFCFFE4685D84A888E3F8EC5AA16CD</vt:lpwstr>
  </property>
  <property fmtid="{D5CDD505-2E9C-101B-9397-08002B2CF9AE}" pid="3" name="IsMyDocuments">
    <vt:bool>true</vt:bool>
  </property>
</Properties>
</file>